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22"/>
  </p:notesMasterIdLst>
  <p:handoutMasterIdLst>
    <p:handoutMasterId r:id="rId23"/>
  </p:handoutMasterIdLst>
  <p:sldIdLst>
    <p:sldId id="642" r:id="rId3"/>
    <p:sldId id="461" r:id="rId4"/>
    <p:sldId id="594" r:id="rId5"/>
    <p:sldId id="645" r:id="rId6"/>
    <p:sldId id="646" r:id="rId7"/>
    <p:sldId id="647" r:id="rId8"/>
    <p:sldId id="648" r:id="rId9"/>
    <p:sldId id="649" r:id="rId10"/>
    <p:sldId id="650" r:id="rId11"/>
    <p:sldId id="652" r:id="rId12"/>
    <p:sldId id="651" r:id="rId13"/>
    <p:sldId id="653" r:id="rId14"/>
    <p:sldId id="654" r:id="rId15"/>
    <p:sldId id="655" r:id="rId16"/>
    <p:sldId id="656" r:id="rId17"/>
    <p:sldId id="657" r:id="rId18"/>
    <p:sldId id="658" r:id="rId19"/>
    <p:sldId id="659" r:id="rId20"/>
    <p:sldId id="660" r:id="rId21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139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277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417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556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5696" algn="l" defTabSz="91427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2832" algn="l" defTabSz="91427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199973" algn="l" defTabSz="91427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111" algn="l" defTabSz="914277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41C"/>
    <a:srgbClr val="F8F8F8"/>
    <a:srgbClr val="AF2019"/>
    <a:srgbClr val="BB231B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64" autoAdjust="0"/>
    <p:restoredTop sz="49635" autoAdjust="0"/>
  </p:normalViewPr>
  <p:slideViewPr>
    <p:cSldViewPr snapToObjects="1">
      <p:cViewPr varScale="1">
        <p:scale>
          <a:sx n="89" d="100"/>
          <a:sy n="89" d="100"/>
        </p:scale>
        <p:origin x="192" y="584"/>
      </p:cViewPr>
      <p:guideLst>
        <p:guide orient="horz" pos="2143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776"/>
    </p:cViewPr>
  </p:sorterViewPr>
  <p:notesViewPr>
    <p:cSldViewPr snapToObjects="1">
      <p:cViewPr varScale="1">
        <p:scale>
          <a:sx n="97" d="100"/>
          <a:sy n="97" d="100"/>
        </p:scale>
        <p:origin x="332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t>2021/4/3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2021/4/3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1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2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41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55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5696" algn="l" defTabSz="9142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2" algn="l" defTabSz="9142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9142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1" algn="l" defTabSz="9142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1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0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0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9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9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94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4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7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7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4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5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7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0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0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7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7" y="2420888"/>
            <a:ext cx="6334126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4" y="3500390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5" y="908053"/>
            <a:ext cx="2743201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908053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6" y="2886611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81"/>
            <a:ext cx="3013732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8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1" y="2904248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9" y="2574152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30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6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40"/>
            <a:ext cx="1116793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1" y="3624923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79" y="2365003"/>
            <a:ext cx="522111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6"/>
            <a:ext cx="169736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8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2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10" y="2909287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6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B7ECA-4C02-894D-BC23-26D04A475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A118C5-F9C1-C747-9200-B7A164DB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C1523-DC41-D843-9FAE-9C623FB2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400483-21F3-6B4F-9E79-090291D0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6D9E1-D619-3C45-99F1-828E39E3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84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7A9BA-8F6B-0E4F-BE6B-1EC9FE84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8482C-21EE-BC42-BE57-8610FB21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8BB41-9E9E-344B-9D68-DB42122E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FB83D-FAF5-8F45-864B-2C258866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2642-793C-6A40-A9C3-520288CA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12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17C98-87CE-374A-9B21-BE24CE41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03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066C3-C1A1-7243-A2CF-1CFAE086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03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92CF4B-7C72-BC48-8E1D-62EB40D7A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21764-1289-3A44-A066-227AAEEE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EF4229-7A63-364A-91AB-4A48C76C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771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93AAF-806B-714B-AD29-E1525A0D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963DD-8015-9844-B3D1-C87C76C0F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3188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7A1113-52ED-754D-9C1D-791179F49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8" y="1825625"/>
            <a:ext cx="5184775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EAF45F-4BDC-1A45-B9E9-B4B32501F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80900-F9E6-7544-8BE8-0A5130F1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A0D91E-76AD-AC4E-B332-9D39D2CA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930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64D14-E4AB-9C47-9702-D5BCFD03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0362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0BE29B-CD6C-6143-9E46-9754EBEA6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9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A5FB53-5513-C949-8A2F-3BD9F56B6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9375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EA5E-8167-3945-9F38-0DC202C57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47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A25736-4A67-B44C-8D46-A3DBC1FCA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4775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B1038A-0D41-ED45-A5A4-605561F3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524410-B42A-3647-9CDC-70C85DE8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D00CC0-8116-E744-8749-0B41FDCB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8886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AA2FE-6C4E-F946-8D9B-365257D1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0A16DA-0758-0A41-856D-2EAC8051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314785-18D5-454B-95D2-7B21656A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68F99E-4D74-E344-9303-354260B1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038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303EE4-041C-AD4D-9238-4D63049E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E30DE1-AD4E-6848-B45C-9C626A8C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7F0B7-601F-1F40-961F-3B940FEB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39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C786F-25CC-CD4D-BE3A-F035BA21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74D76-2E46-1645-96D7-314FA979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86891-4621-C144-858D-2AA13F6BD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54AB1-3268-6A43-B892-6125D647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0944BE-EE61-5641-845D-E58A8381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FE1D0-6701-234D-86D9-B2C6DA9F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32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4974E-A171-F640-A50B-01D5E95F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3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9D7F60-CA97-994F-876E-1B0FE28ED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775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F1A82B-006A-2149-8CAF-4F1633C34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3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F7C325-E7D5-3A4E-B51E-EDAF0A5C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00259C-ABE9-DA43-BC5A-6AA3B1F1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9D82EE-75B7-3B4B-88AB-393E2426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657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FA41D-FDED-624C-8323-9880115B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160ED6-0CD4-4946-B344-DE76921A1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67A60E-E0AF-354E-9351-6802C0A7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77FF4-A7F4-E848-8BE6-20390F8D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DB783-4E89-F940-A408-2E846A17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09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6892F3-5A75-EB47-B0A2-3C681E2AA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0F1AA-494D-924F-BE6B-77575A5AB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97C54-5AE7-C840-975D-7879D8E6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404C2-8F0B-6B4E-8D65-438237F2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4ECCDF-D435-D14E-AC96-8C6C01D8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97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6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6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9" indent="0">
              <a:buNone/>
              <a:defRPr sz="1700"/>
            </a:lvl2pPr>
            <a:lvl3pPr marL="914277" indent="0">
              <a:buNone/>
              <a:defRPr sz="1600"/>
            </a:lvl3pPr>
            <a:lvl4pPr marL="1371417" indent="0">
              <a:buNone/>
              <a:defRPr sz="1300"/>
            </a:lvl4pPr>
            <a:lvl5pPr marL="1828556" indent="0">
              <a:buNone/>
              <a:defRPr sz="1300"/>
            </a:lvl5pPr>
            <a:lvl6pPr marL="2285696" indent="0">
              <a:buNone/>
              <a:defRPr sz="1300"/>
            </a:lvl6pPr>
            <a:lvl7pPr marL="2742832" indent="0">
              <a:buNone/>
              <a:defRPr sz="1300"/>
            </a:lvl7pPr>
            <a:lvl8pPr marL="3199973" indent="0">
              <a:buNone/>
              <a:defRPr sz="1300"/>
            </a:lvl8pPr>
            <a:lvl9pPr marL="3657111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1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4639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9" indent="0">
              <a:buNone/>
              <a:defRPr sz="2000" b="1"/>
            </a:lvl2pPr>
            <a:lvl3pPr marL="914277" indent="0">
              <a:buNone/>
              <a:defRPr sz="1700" b="1"/>
            </a:lvl3pPr>
            <a:lvl4pPr marL="1371417" indent="0">
              <a:buNone/>
              <a:defRPr sz="1600" b="1"/>
            </a:lvl4pPr>
            <a:lvl5pPr marL="1828556" indent="0">
              <a:buNone/>
              <a:defRPr sz="1600" b="1"/>
            </a:lvl5pPr>
            <a:lvl6pPr marL="2285696" indent="0">
              <a:buNone/>
              <a:defRPr sz="1600" b="1"/>
            </a:lvl6pPr>
            <a:lvl7pPr marL="2742832" indent="0">
              <a:buNone/>
              <a:defRPr sz="1600" b="1"/>
            </a:lvl7pPr>
            <a:lvl8pPr marL="3199973" indent="0">
              <a:buNone/>
              <a:defRPr sz="1600" b="1"/>
            </a:lvl8pPr>
            <a:lvl9pPr marL="36571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4" y="1535113"/>
            <a:ext cx="539115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9" indent="0">
              <a:buNone/>
              <a:defRPr sz="2000" b="1"/>
            </a:lvl2pPr>
            <a:lvl3pPr marL="914277" indent="0">
              <a:buNone/>
              <a:defRPr sz="1700" b="1"/>
            </a:lvl3pPr>
            <a:lvl4pPr marL="1371417" indent="0">
              <a:buNone/>
              <a:defRPr sz="1600" b="1"/>
            </a:lvl4pPr>
            <a:lvl5pPr marL="1828556" indent="0">
              <a:buNone/>
              <a:defRPr sz="1600" b="1"/>
            </a:lvl5pPr>
            <a:lvl6pPr marL="2285696" indent="0">
              <a:buNone/>
              <a:defRPr sz="1600" b="1"/>
            </a:lvl6pPr>
            <a:lvl7pPr marL="2742832" indent="0">
              <a:buNone/>
              <a:defRPr sz="1600" b="1"/>
            </a:lvl7pPr>
            <a:lvl8pPr marL="3199973" indent="0">
              <a:buNone/>
              <a:defRPr sz="1600" b="1"/>
            </a:lvl8pPr>
            <a:lvl9pPr marL="365711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4" y="2174875"/>
            <a:ext cx="539115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320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3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3201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139" indent="0">
              <a:buNone/>
              <a:defRPr sz="1200"/>
            </a:lvl2pPr>
            <a:lvl3pPr marL="914277" indent="0">
              <a:buNone/>
              <a:defRPr sz="900"/>
            </a:lvl3pPr>
            <a:lvl4pPr marL="1371417" indent="0">
              <a:buNone/>
              <a:defRPr sz="900"/>
            </a:lvl4pPr>
            <a:lvl5pPr marL="1828556" indent="0">
              <a:buNone/>
              <a:defRPr sz="900"/>
            </a:lvl5pPr>
            <a:lvl6pPr marL="2285696" indent="0">
              <a:buNone/>
              <a:defRPr sz="900"/>
            </a:lvl6pPr>
            <a:lvl7pPr marL="2742832" indent="0">
              <a:buNone/>
              <a:defRPr sz="900"/>
            </a:lvl7pPr>
            <a:lvl8pPr marL="3199973" indent="0">
              <a:buNone/>
              <a:defRPr sz="900"/>
            </a:lvl8pPr>
            <a:lvl9pPr marL="36571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1"/>
            <a:ext cx="731837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9" indent="0">
              <a:buNone/>
              <a:defRPr sz="2800"/>
            </a:lvl2pPr>
            <a:lvl3pPr marL="914277" indent="0">
              <a:buNone/>
              <a:defRPr sz="2400"/>
            </a:lvl3pPr>
            <a:lvl4pPr marL="1371417" indent="0">
              <a:buNone/>
              <a:defRPr sz="2000"/>
            </a:lvl4pPr>
            <a:lvl5pPr marL="1828556" indent="0">
              <a:buNone/>
              <a:defRPr sz="2000"/>
            </a:lvl5pPr>
            <a:lvl6pPr marL="2285696" indent="0">
              <a:buNone/>
              <a:defRPr sz="2000"/>
            </a:lvl6pPr>
            <a:lvl7pPr marL="2742832" indent="0">
              <a:buNone/>
              <a:defRPr sz="2000"/>
            </a:lvl7pPr>
            <a:lvl8pPr marL="3199973" indent="0">
              <a:buNone/>
              <a:defRPr sz="2000"/>
            </a:lvl8pPr>
            <a:lvl9pPr marL="365711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9"/>
            <a:ext cx="7318375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139" indent="0">
              <a:buNone/>
              <a:defRPr sz="1200"/>
            </a:lvl2pPr>
            <a:lvl3pPr marL="914277" indent="0">
              <a:buNone/>
              <a:defRPr sz="900"/>
            </a:lvl3pPr>
            <a:lvl4pPr marL="1371417" indent="0">
              <a:buNone/>
              <a:defRPr sz="900"/>
            </a:lvl4pPr>
            <a:lvl5pPr marL="1828556" indent="0">
              <a:buNone/>
              <a:defRPr sz="900"/>
            </a:lvl5pPr>
            <a:lvl6pPr marL="2285696" indent="0">
              <a:buNone/>
              <a:defRPr sz="900"/>
            </a:lvl6pPr>
            <a:lvl7pPr marL="2742832" indent="0">
              <a:buNone/>
              <a:defRPr sz="900"/>
            </a:lvl7pPr>
            <a:lvl8pPr marL="3199973" indent="0">
              <a:buNone/>
              <a:defRPr sz="900"/>
            </a:lvl8pPr>
            <a:lvl9pPr marL="3657111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9" y="590551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9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139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277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417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556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854" indent="-342854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51" indent="-28571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2847" indent="-22856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987" indent="-22856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126" indent="-2285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264" indent="-2285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403" indent="-2285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542" indent="-2285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682" indent="-2285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9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7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7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56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96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32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73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11" algn="l" defTabSz="9142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6141FD-BD68-754C-8CC9-C5B7E764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0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4EEC7-27D4-024C-B37C-1AB03210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03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A6BC3C-B96C-414C-9A01-E13A4103E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BE862-578E-E24D-BE7F-B123C59B6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7A227-A2D7-C84C-8FB9-05BE10999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3775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14F26-CFFB-2E4E-808B-CA891EA3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82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QuantLet/SDA_2021_NUS/tree/main/SDA_2021_NUS_Stock_Return_Correlation_Clustering/StockCorr_Clustering_Analysis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github.com/QuantLet/SDA_2021_NUS/tree/main/SDA_2021_NUS_Stock_Return_Correlation_Clustering/StockCorr_Clustering_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QuantLet/SDA_2021_NUS/tree/main/SDA_2021_NUS_Stock_Return_Correlation_Clustering/StockCorr_Clustering_Analysis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github.com/QuantLet/SDA_2021_NUS/tree/main/SDA_2021_NUS_Stock_Return_Correlation_Clustering/StockCorr_Asset_Alloc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github.com/QuantLet/SDA_2021_NUS/tree/main/SDA_2021_NUS_Stock_Return_Correlation_Clustering/StockCorr_Asset_Alloc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github.com/QuantLet/SDA_2021_NUS/tree/main/SDA_2021_NUS_Stock_Return_Correlation_Clustering/StockCorr_Asset_Alloca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SDA_2021_NUS/tree/main/SDA_2021_NUS_Stock_Return_Correlation_Clustering/StockCorr_Data_Download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SDA_2021_NUS/tree/main/SDA_2021_NUS_Stock_Return_Correlation_Clustering/StockCorr_Data_Download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SDA_2021_NUS/tree/main/SDA_2021_NUS_Stock_Return_Correlation_Clustering/StockCorr_Data_Download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SDA_2021_NUS/tree/main/SDA_2021_NUS_Stock_Return_Correlation_Clustering/StockCorr_Data_Downlo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hyperlink" Target="https://github.com/QuantLet/SDA_2021_NUS/tree/main/SDA_2021_NUS_Stock_Return_Correlation_Clustering/StockCorr_Clustering_Analysis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QuantLet/SDA_2021_NUS/tree/main/SDA_2021_NUS_Stock_Return_Correlation_Clustering/StockCorr_Clustering_Analysis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86569" y="2165427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2241C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2" y="2165427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482395"/>
            <a:ext cx="7056784" cy="1232482"/>
          </a:xfrm>
          <a:effectLst/>
        </p:spPr>
        <p:txBody>
          <a:bodyPr/>
          <a:lstStyle/>
          <a:p>
            <a:r>
              <a:rPr lang="en-US" altLang="zh-CN" sz="5300" b="1" dirty="0">
                <a:solidFill>
                  <a:srgbClr val="F8F8F8"/>
                </a:solidFill>
                <a:latin typeface="+mj-ea"/>
              </a:rPr>
              <a:t>Clustering Analysis</a:t>
            </a:r>
            <a:br>
              <a:rPr lang="en-US" altLang="zh-CN" sz="5300" b="1" dirty="0">
                <a:solidFill>
                  <a:srgbClr val="F8F8F8"/>
                </a:solidFill>
                <a:latin typeface="+mj-ea"/>
              </a:rPr>
            </a:br>
            <a:r>
              <a:rPr lang="en-US" altLang="zh-CN" sz="2800" b="1" dirty="0"/>
              <a:t>US Stock Return Correlation</a:t>
            </a:r>
            <a:endParaRPr lang="zh-CN" altLang="en-US" sz="28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3401" y="3949496"/>
            <a:ext cx="6120680" cy="4000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Group 3</a:t>
            </a:r>
            <a:r>
              <a:rPr lang="zh-CN" alt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- 2021 April</a:t>
            </a:r>
            <a:r>
              <a:rPr lang="zh-CN" alt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</a:t>
            </a:r>
            <a:endParaRPr lang="en-US" altLang="zh-CN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952978" y="5949283"/>
            <a:ext cx="465709" cy="472063"/>
            <a:chOff x="4796805" y="-215900"/>
            <a:chExt cx="2093913" cy="2122488"/>
          </a:xfrm>
          <a:solidFill>
            <a:schemeClr val="tx2"/>
          </a:solidFill>
        </p:grpSpPr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4796805" y="-21590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168280" y="0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52383" y="5949283"/>
            <a:ext cx="465709" cy="472063"/>
            <a:chOff x="7772329" y="-1123557"/>
            <a:chExt cx="465708" cy="472063"/>
          </a:xfrm>
          <a:solidFill>
            <a:schemeClr val="tx2"/>
          </a:solidFill>
        </p:grpSpPr>
        <p:sp>
          <p:nvSpPr>
            <p:cNvPr id="42" name="Freeform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51788" y="5949283"/>
            <a:ext cx="465709" cy="472063"/>
            <a:chOff x="10019977" y="-551766"/>
            <a:chExt cx="2093913" cy="2122488"/>
          </a:xfrm>
          <a:solidFill>
            <a:schemeClr val="tx2"/>
          </a:solidFill>
        </p:grpSpPr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751192" y="5949283"/>
            <a:ext cx="465709" cy="472063"/>
            <a:chOff x="2317849" y="-1212230"/>
            <a:chExt cx="2093913" cy="2122488"/>
          </a:xfrm>
          <a:solidFill>
            <a:schemeClr val="tx2"/>
          </a:solidFill>
        </p:grpSpPr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372523" y="5949283"/>
            <a:ext cx="465709" cy="472063"/>
            <a:chOff x="4910385" y="-2248866"/>
            <a:chExt cx="2093913" cy="2122488"/>
          </a:xfrm>
          <a:solidFill>
            <a:schemeClr val="tx2"/>
          </a:solidFill>
        </p:grpSpPr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910385" y="-22488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5341463" y="-1826020"/>
              <a:ext cx="1381847" cy="1227579"/>
            </a:xfrm>
            <a:custGeom>
              <a:avLst/>
              <a:gdLst>
                <a:gd name="T0" fmla="*/ 746 w 1802"/>
                <a:gd name="T1" fmla="*/ 524 h 1618"/>
                <a:gd name="T2" fmla="*/ 223 w 1802"/>
                <a:gd name="T3" fmla="*/ 599 h 1618"/>
                <a:gd name="T4" fmla="*/ 223 w 1802"/>
                <a:gd name="T5" fmla="*/ 383 h 1618"/>
                <a:gd name="T6" fmla="*/ 1059 w 1802"/>
                <a:gd name="T7" fmla="*/ 458 h 1618"/>
                <a:gd name="T8" fmla="*/ 223 w 1802"/>
                <a:gd name="T9" fmla="*/ 383 h 1618"/>
                <a:gd name="T10" fmla="*/ 1059 w 1802"/>
                <a:gd name="T11" fmla="*/ 241 h 1618"/>
                <a:gd name="T12" fmla="*/ 223 w 1802"/>
                <a:gd name="T13" fmla="*/ 317 h 1618"/>
                <a:gd name="T14" fmla="*/ 0 w 1802"/>
                <a:gd name="T15" fmla="*/ 1182 h 1618"/>
                <a:gd name="T16" fmla="*/ 202 w 1802"/>
                <a:gd name="T17" fmla="*/ 1455 h 1618"/>
                <a:gd name="T18" fmla="*/ 1283 w 1802"/>
                <a:gd name="T19" fmla="*/ 1548 h 1618"/>
                <a:gd name="T20" fmla="*/ 1198 w 1802"/>
                <a:gd name="T21" fmla="*/ 1219 h 1618"/>
                <a:gd name="T22" fmla="*/ 382 w 1802"/>
                <a:gd name="T23" fmla="*/ 1228 h 1618"/>
                <a:gd name="T24" fmla="*/ 298 w 1802"/>
                <a:gd name="T25" fmla="*/ 1320 h 1618"/>
                <a:gd name="T26" fmla="*/ 84 w 1802"/>
                <a:gd name="T27" fmla="*/ 1164 h 1618"/>
                <a:gd name="T28" fmla="*/ 1198 w 1802"/>
                <a:gd name="T29" fmla="*/ 85 h 1618"/>
                <a:gd name="T30" fmla="*/ 1283 w 1802"/>
                <a:gd name="T31" fmla="*/ 840 h 1618"/>
                <a:gd name="T32" fmla="*/ 0 w 1802"/>
                <a:gd name="T33" fmla="*/ 0 h 1618"/>
                <a:gd name="T34" fmla="*/ 302 w 1802"/>
                <a:gd name="T35" fmla="*/ 1398 h 1618"/>
                <a:gd name="T36" fmla="*/ 972 w 1802"/>
                <a:gd name="T37" fmla="*/ 1492 h 1618"/>
                <a:gd name="T38" fmla="*/ 302 w 1802"/>
                <a:gd name="T39" fmla="*/ 1398 h 1618"/>
                <a:gd name="T40" fmla="*/ 1442 w 1802"/>
                <a:gd name="T41" fmla="*/ 1062 h 1618"/>
                <a:gd name="T42" fmla="*/ 993 w 1802"/>
                <a:gd name="T43" fmla="*/ 851 h 1618"/>
                <a:gd name="T44" fmla="*/ 1783 w 1802"/>
                <a:gd name="T45" fmla="*/ 1547 h 1618"/>
                <a:gd name="T46" fmla="*/ 1604 w 1802"/>
                <a:gd name="T47" fmla="*/ 1057 h 1618"/>
                <a:gd name="T48" fmla="*/ 1387 w 1802"/>
                <a:gd name="T49" fmla="*/ 940 h 1618"/>
                <a:gd name="T50" fmla="*/ 1393 w 1802"/>
                <a:gd name="T51" fmla="*/ 863 h 1618"/>
                <a:gd name="T52" fmla="*/ 1333 w 1802"/>
                <a:gd name="T53" fmla="*/ 914 h 1618"/>
                <a:gd name="T54" fmla="*/ 1360 w 1802"/>
                <a:gd name="T55" fmla="*/ 951 h 1618"/>
                <a:gd name="T56" fmla="*/ 1549 w 1802"/>
                <a:gd name="T57" fmla="*/ 1082 h 1618"/>
                <a:gd name="T58" fmla="*/ 1681 w 1802"/>
                <a:gd name="T59" fmla="*/ 1321 h 1618"/>
                <a:gd name="T60" fmla="*/ 1572 w 1802"/>
                <a:gd name="T61" fmla="*/ 1171 h 1618"/>
                <a:gd name="T62" fmla="*/ 1270 w 1802"/>
                <a:gd name="T63" fmla="*/ 1253 h 1618"/>
                <a:gd name="T64" fmla="*/ 1696 w 1802"/>
                <a:gd name="T65" fmla="*/ 1610 h 1618"/>
                <a:gd name="T66" fmla="*/ 1069 w 1802"/>
                <a:gd name="T67" fmla="*/ 618 h 1618"/>
                <a:gd name="T68" fmla="*/ 823 w 1802"/>
                <a:gd name="T69" fmla="*/ 496 h 1618"/>
                <a:gd name="T70" fmla="*/ 1007 w 1802"/>
                <a:gd name="T71" fmla="*/ 661 h 1618"/>
                <a:gd name="T72" fmla="*/ 941 w 1802"/>
                <a:gd name="T73" fmla="*/ 716 h 1618"/>
                <a:gd name="T74" fmla="*/ 810 w 1802"/>
                <a:gd name="T75" fmla="*/ 507 h 1618"/>
                <a:gd name="T76" fmla="*/ 889 w 1802"/>
                <a:gd name="T77" fmla="*/ 770 h 1618"/>
                <a:gd name="T78" fmla="*/ 1111 w 1802"/>
                <a:gd name="T79" fmla="*/ 712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2" h="1618">
                  <a:moveTo>
                    <a:pt x="223" y="524"/>
                  </a:moveTo>
                  <a:lnTo>
                    <a:pt x="746" y="524"/>
                  </a:lnTo>
                  <a:lnTo>
                    <a:pt x="746" y="599"/>
                  </a:lnTo>
                  <a:lnTo>
                    <a:pt x="223" y="599"/>
                  </a:lnTo>
                  <a:lnTo>
                    <a:pt x="223" y="524"/>
                  </a:lnTo>
                  <a:close/>
                  <a:moveTo>
                    <a:pt x="223" y="383"/>
                  </a:moveTo>
                  <a:lnTo>
                    <a:pt x="1059" y="383"/>
                  </a:lnTo>
                  <a:lnTo>
                    <a:pt x="1059" y="458"/>
                  </a:lnTo>
                  <a:lnTo>
                    <a:pt x="223" y="458"/>
                  </a:lnTo>
                  <a:lnTo>
                    <a:pt x="223" y="383"/>
                  </a:lnTo>
                  <a:close/>
                  <a:moveTo>
                    <a:pt x="223" y="241"/>
                  </a:moveTo>
                  <a:lnTo>
                    <a:pt x="1059" y="241"/>
                  </a:lnTo>
                  <a:lnTo>
                    <a:pt x="1059" y="317"/>
                  </a:lnTo>
                  <a:lnTo>
                    <a:pt x="223" y="317"/>
                  </a:lnTo>
                  <a:lnTo>
                    <a:pt x="223" y="241"/>
                  </a:lnTo>
                  <a:close/>
                  <a:moveTo>
                    <a:pt x="0" y="1182"/>
                  </a:moveTo>
                  <a:cubicBezTo>
                    <a:pt x="0" y="1254"/>
                    <a:pt x="9" y="1311"/>
                    <a:pt x="54" y="1369"/>
                  </a:cubicBezTo>
                  <a:cubicBezTo>
                    <a:pt x="92" y="1419"/>
                    <a:pt x="140" y="1446"/>
                    <a:pt x="202" y="1455"/>
                  </a:cubicBezTo>
                  <a:lnTo>
                    <a:pt x="1206" y="1612"/>
                  </a:lnTo>
                  <a:cubicBezTo>
                    <a:pt x="1248" y="1618"/>
                    <a:pt x="1283" y="1590"/>
                    <a:pt x="1283" y="1548"/>
                  </a:cubicBezTo>
                  <a:lnTo>
                    <a:pt x="1283" y="1335"/>
                  </a:lnTo>
                  <a:cubicBezTo>
                    <a:pt x="1254" y="1299"/>
                    <a:pt x="1226" y="1259"/>
                    <a:pt x="1198" y="1219"/>
                  </a:cubicBezTo>
                  <a:lnTo>
                    <a:pt x="1198" y="1490"/>
                  </a:lnTo>
                  <a:lnTo>
                    <a:pt x="382" y="1228"/>
                  </a:lnTo>
                  <a:cubicBezTo>
                    <a:pt x="372" y="1225"/>
                    <a:pt x="361" y="1229"/>
                    <a:pt x="356" y="1239"/>
                  </a:cubicBezTo>
                  <a:cubicBezTo>
                    <a:pt x="339" y="1273"/>
                    <a:pt x="319" y="1304"/>
                    <a:pt x="298" y="1320"/>
                  </a:cubicBezTo>
                  <a:cubicBezTo>
                    <a:pt x="239" y="1366"/>
                    <a:pt x="166" y="1357"/>
                    <a:pt x="121" y="1299"/>
                  </a:cubicBezTo>
                  <a:cubicBezTo>
                    <a:pt x="88" y="1256"/>
                    <a:pt x="84" y="1215"/>
                    <a:pt x="84" y="1164"/>
                  </a:cubicBezTo>
                  <a:lnTo>
                    <a:pt x="84" y="85"/>
                  </a:lnTo>
                  <a:lnTo>
                    <a:pt x="1198" y="85"/>
                  </a:lnTo>
                  <a:lnTo>
                    <a:pt x="1198" y="751"/>
                  </a:lnTo>
                  <a:lnTo>
                    <a:pt x="1283" y="840"/>
                  </a:lnTo>
                  <a:lnTo>
                    <a:pt x="1283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302" y="1398"/>
                  </a:moveTo>
                  <a:lnTo>
                    <a:pt x="970" y="1503"/>
                  </a:lnTo>
                  <a:cubicBezTo>
                    <a:pt x="977" y="1504"/>
                    <a:pt x="980" y="1494"/>
                    <a:pt x="972" y="1492"/>
                  </a:cubicBezTo>
                  <a:lnTo>
                    <a:pt x="390" y="1305"/>
                  </a:lnTo>
                  <a:cubicBezTo>
                    <a:pt x="364" y="1349"/>
                    <a:pt x="344" y="1371"/>
                    <a:pt x="302" y="1398"/>
                  </a:cubicBezTo>
                  <a:close/>
                  <a:moveTo>
                    <a:pt x="1131" y="735"/>
                  </a:moveTo>
                  <a:lnTo>
                    <a:pt x="1442" y="1062"/>
                  </a:lnTo>
                  <a:lnTo>
                    <a:pt x="1264" y="1213"/>
                  </a:lnTo>
                  <a:lnTo>
                    <a:pt x="993" y="851"/>
                  </a:lnTo>
                  <a:lnTo>
                    <a:pt x="1131" y="735"/>
                  </a:lnTo>
                  <a:close/>
                  <a:moveTo>
                    <a:pt x="1783" y="1547"/>
                  </a:moveTo>
                  <a:cubicBezTo>
                    <a:pt x="1788" y="1530"/>
                    <a:pt x="1791" y="1511"/>
                    <a:pt x="1793" y="1489"/>
                  </a:cubicBezTo>
                  <a:cubicBezTo>
                    <a:pt x="1802" y="1343"/>
                    <a:pt x="1781" y="1146"/>
                    <a:pt x="1604" y="1057"/>
                  </a:cubicBezTo>
                  <a:cubicBezTo>
                    <a:pt x="1550" y="1030"/>
                    <a:pt x="1446" y="989"/>
                    <a:pt x="1408" y="959"/>
                  </a:cubicBezTo>
                  <a:cubicBezTo>
                    <a:pt x="1399" y="952"/>
                    <a:pt x="1392" y="946"/>
                    <a:pt x="1387" y="940"/>
                  </a:cubicBezTo>
                  <a:cubicBezTo>
                    <a:pt x="1392" y="939"/>
                    <a:pt x="1397" y="937"/>
                    <a:pt x="1401" y="933"/>
                  </a:cubicBezTo>
                  <a:cubicBezTo>
                    <a:pt x="1418" y="919"/>
                    <a:pt x="1414" y="888"/>
                    <a:pt x="1393" y="863"/>
                  </a:cubicBezTo>
                  <a:cubicBezTo>
                    <a:pt x="1373" y="838"/>
                    <a:pt x="1342" y="830"/>
                    <a:pt x="1325" y="844"/>
                  </a:cubicBezTo>
                  <a:cubicBezTo>
                    <a:pt x="1309" y="858"/>
                    <a:pt x="1312" y="890"/>
                    <a:pt x="1333" y="914"/>
                  </a:cubicBezTo>
                  <a:cubicBezTo>
                    <a:pt x="1338" y="920"/>
                    <a:pt x="1343" y="925"/>
                    <a:pt x="1349" y="929"/>
                  </a:cubicBezTo>
                  <a:cubicBezTo>
                    <a:pt x="1351" y="937"/>
                    <a:pt x="1355" y="944"/>
                    <a:pt x="1360" y="951"/>
                  </a:cubicBezTo>
                  <a:cubicBezTo>
                    <a:pt x="1367" y="963"/>
                    <a:pt x="1379" y="975"/>
                    <a:pt x="1394" y="986"/>
                  </a:cubicBezTo>
                  <a:cubicBezTo>
                    <a:pt x="1436" y="1019"/>
                    <a:pt x="1494" y="1051"/>
                    <a:pt x="1549" y="1082"/>
                  </a:cubicBezTo>
                  <a:cubicBezTo>
                    <a:pt x="1666" y="1148"/>
                    <a:pt x="1695" y="1231"/>
                    <a:pt x="1700" y="1321"/>
                  </a:cubicBezTo>
                  <a:cubicBezTo>
                    <a:pt x="1701" y="1334"/>
                    <a:pt x="1694" y="1341"/>
                    <a:pt x="1681" y="1321"/>
                  </a:cubicBezTo>
                  <a:cubicBezTo>
                    <a:pt x="1677" y="1316"/>
                    <a:pt x="1673" y="1310"/>
                    <a:pt x="1670" y="1305"/>
                  </a:cubicBezTo>
                  <a:cubicBezTo>
                    <a:pt x="1643" y="1261"/>
                    <a:pt x="1610" y="1216"/>
                    <a:pt x="1572" y="1171"/>
                  </a:cubicBezTo>
                  <a:cubicBezTo>
                    <a:pt x="1542" y="1136"/>
                    <a:pt x="1512" y="1104"/>
                    <a:pt x="1481" y="1075"/>
                  </a:cubicBezTo>
                  <a:lnTo>
                    <a:pt x="1270" y="1253"/>
                  </a:lnTo>
                  <a:cubicBezTo>
                    <a:pt x="1293" y="1288"/>
                    <a:pt x="1320" y="1324"/>
                    <a:pt x="1350" y="1359"/>
                  </a:cubicBezTo>
                  <a:cubicBezTo>
                    <a:pt x="1476" y="1508"/>
                    <a:pt x="1615" y="1606"/>
                    <a:pt x="1696" y="1610"/>
                  </a:cubicBezTo>
                  <a:cubicBezTo>
                    <a:pt x="1739" y="1613"/>
                    <a:pt x="1770" y="1585"/>
                    <a:pt x="1783" y="1547"/>
                  </a:cubicBezTo>
                  <a:close/>
                  <a:moveTo>
                    <a:pt x="1069" y="618"/>
                  </a:moveTo>
                  <a:lnTo>
                    <a:pt x="835" y="486"/>
                  </a:lnTo>
                  <a:lnTo>
                    <a:pt x="823" y="496"/>
                  </a:lnTo>
                  <a:lnTo>
                    <a:pt x="953" y="651"/>
                  </a:lnTo>
                  <a:cubicBezTo>
                    <a:pt x="971" y="641"/>
                    <a:pt x="993" y="645"/>
                    <a:pt x="1007" y="661"/>
                  </a:cubicBezTo>
                  <a:cubicBezTo>
                    <a:pt x="1022" y="679"/>
                    <a:pt x="1020" y="706"/>
                    <a:pt x="1002" y="722"/>
                  </a:cubicBezTo>
                  <a:cubicBezTo>
                    <a:pt x="984" y="737"/>
                    <a:pt x="957" y="734"/>
                    <a:pt x="941" y="716"/>
                  </a:cubicBezTo>
                  <a:cubicBezTo>
                    <a:pt x="928" y="700"/>
                    <a:pt x="928" y="677"/>
                    <a:pt x="940" y="662"/>
                  </a:cubicBezTo>
                  <a:lnTo>
                    <a:pt x="810" y="507"/>
                  </a:lnTo>
                  <a:lnTo>
                    <a:pt x="797" y="518"/>
                  </a:lnTo>
                  <a:lnTo>
                    <a:pt x="889" y="770"/>
                  </a:lnTo>
                  <a:lnTo>
                    <a:pt x="974" y="828"/>
                  </a:lnTo>
                  <a:lnTo>
                    <a:pt x="1111" y="712"/>
                  </a:lnTo>
                  <a:lnTo>
                    <a:pt x="1069" y="6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5" y="2508252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8" y="1813513"/>
            <a:ext cx="3109913" cy="3135315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1956A3F-5948-6346-B4C5-B90A9BD6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9" y="116632"/>
            <a:ext cx="1397845" cy="137811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99" grpId="0"/>
      <p:bldP spid="36" grpId="0"/>
      <p:bldP spid="15" grpId="0" animBg="1"/>
      <p:bldP spid="15" grpId="1" animBg="1"/>
    </p:bldLst>
  </p:timing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90478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Sectors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8BBC42-720C-3A4C-BB65-B0818EE5CA1B}"/>
              </a:ext>
            </a:extLst>
          </p:cNvPr>
          <p:cNvSpPr/>
          <p:nvPr/>
        </p:nvSpPr>
        <p:spPr>
          <a:xfrm>
            <a:off x="875897" y="1166842"/>
            <a:ext cx="38884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basic industries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capital goods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consumer durables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consumer nondurables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consumer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health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public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</a:rPr>
              <a:t>miscellaneous</a:t>
            </a:r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F5B14D67-EFFE-F34A-B576-93AC1EC6A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1" y="734692"/>
            <a:ext cx="5332851" cy="53311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720150-7728-E940-9525-263B598C8A97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10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05443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3765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Correlation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among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Sectors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3" name="sector" descr="sector">
            <a:hlinkClick r:id="" action="ppaction://media"/>
            <a:extLst>
              <a:ext uri="{FF2B5EF4-FFF2-40B4-BE49-F238E27FC236}">
                <a16:creationId xmlns:a16="http://schemas.microsoft.com/office/drawing/2014/main" id="{9F5ADBD7-2C09-0440-AF0A-A49A41DAB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0189" y="757193"/>
            <a:ext cx="5904656" cy="59046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9D2611-D8F8-CE4F-B7E9-390B82FB3F2B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11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DE01BB59-A0CB-3441-9197-5DEDD2739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4E74-E657-5A42-A318-4BE7CBCDA12E}"/>
              </a:ext>
            </a:extLst>
          </p:cNvPr>
          <p:cNvSpPr txBox="1"/>
          <p:nvPr/>
        </p:nvSpPr>
        <p:spPr>
          <a:xfrm>
            <a:off x="662486" y="965046"/>
            <a:ext cx="34916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Window = 1y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Period from 2011 Mar to 2021 Mar, calculate 1y correlation every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Sectors consumer service and consumer durables have relatively lower correlation with others in year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Generally correlations are relatively high among sectors, especially during financial crisis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0863418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8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3765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Correlation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within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Sector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71DC97-1592-F44C-849B-6873DF61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65" y="722082"/>
            <a:ext cx="6552728" cy="59766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8682A-2F4D-DA4D-8A72-4FFCF23C413B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12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B3F0AC7A-40B0-294E-BC3E-0B8B1FF94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4AB4E-A1E3-5543-9031-BB421B7CAFA1}"/>
              </a:ext>
            </a:extLst>
          </p:cNvPr>
          <p:cNvSpPr txBox="1"/>
          <p:nvPr/>
        </p:nvSpPr>
        <p:spPr>
          <a:xfrm>
            <a:off x="662486" y="965046"/>
            <a:ext cx="3491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Window = 1y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During financial crisis, the stock returns of gold mining companies are negatively correlated with stock returns of others </a:t>
            </a:r>
          </a:p>
        </p:txBody>
      </p:sp>
    </p:spTree>
    <p:extLst>
      <p:ext uri="{BB962C8B-B14F-4D97-AF65-F5344CB8AC3E}">
        <p14:creationId xmlns:p14="http://schemas.microsoft.com/office/powerpoint/2010/main" val="144116490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53765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Industries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2" name="industry" descr="industry">
            <a:hlinkClick r:id="" action="ppaction://media"/>
            <a:extLst>
              <a:ext uri="{FF2B5EF4-FFF2-40B4-BE49-F238E27FC236}">
                <a16:creationId xmlns:a16="http://schemas.microsoft.com/office/drawing/2014/main" id="{987A187B-BAD4-9F48-A10D-98EB7F8D7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3547" y="188640"/>
            <a:ext cx="6471338" cy="647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8638F1-B0FC-ED42-A627-D3F2DCDDB655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13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7D9E0382-52C3-F84F-9A72-D26FB5B5F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D4DD7-5428-EE40-85E3-656C0E55CBB8}"/>
              </a:ext>
            </a:extLst>
          </p:cNvPr>
          <p:cNvSpPr txBox="1"/>
          <p:nvPr/>
        </p:nvSpPr>
        <p:spPr>
          <a:xfrm>
            <a:off x="662486" y="965046"/>
            <a:ext cx="34916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Window = 1y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Period from 2011 Mar to 2021 Mar, calculate 1y correlation every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Sectors consumer service and consumer durables have relatively lower correlation with others in year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Generally correlations are relatively high among sectors, especially during financial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Future work: we can rolling with other time windows such as 3m, 6m, 9m, 1y, 1.25y, 1.5y, 2y, etc., and check the result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8097411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8" y="1556793"/>
            <a:ext cx="261925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1556792"/>
            <a:ext cx="266892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5773" y="844557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HRP (hierarchical risk parity)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21974" y="90872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8" name="图片 7" descr="图示, 日程表&#10;&#10;描述已自动生成">
            <a:extLst>
              <a:ext uri="{FF2B5EF4-FFF2-40B4-BE49-F238E27FC236}">
                <a16:creationId xmlns:a16="http://schemas.microsoft.com/office/drawing/2014/main" id="{2364560C-0636-5646-82A5-41A24CA3A6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2317" y="908720"/>
            <a:ext cx="6048673" cy="58326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131E1-0BAC-C94E-874B-03659912DD91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Asset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Allocation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14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BBDBF-8BC4-4049-ABC3-DE689C4E9ECF}"/>
                  </a:ext>
                </a:extLst>
              </p:cNvPr>
              <p:cNvSpPr txBox="1"/>
              <p:nvPr/>
            </p:nvSpPr>
            <p:spPr>
              <a:xfrm>
                <a:off x="949809" y="1609379"/>
                <a:ext cx="4464496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 xmlns:m="http://schemas.openxmlformats.org/officeDocument/2006/math">
                    <m:r>
                      <a:rPr lang="en-US" altLang="zh-CN" sz="2800" i="1" kern="10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2800" i="1" kern="10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Gothic" panose="020B0609070205080204" pitchFamily="49" charset="-128"/>
                          </a:rPr>
                        </m:ctrlPr>
                      </m:fPr>
                      <m:num>
                        <m:r>
                          <a:rPr lang="en-US" altLang="zh-CN" sz="2800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(</m:t>
                        </m:r>
                        <m:r>
                          <a:rPr lang="en-US" altLang="zh-CN" sz="2800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𝑑𝑖𝑎𝑔</m:t>
                        </m:r>
                        <m:r>
                          <a:rPr lang="en-US" altLang="zh-CN" sz="2800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Gothic" panose="020B0609070205080204" pitchFamily="49" charset="-128"/>
                              </a:rPr>
                            </m:ctrlPr>
                          </m:sSupPr>
                          <m:e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𝑉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S Gothic" panose="020B0609070205080204" pitchFamily="49" charset="-128"/>
                              </a:rPr>
                            </m:ctrlPr>
                          </m:sSupPr>
                          <m:e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𝑡𝑟𝑎𝑐𝑒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(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𝑑𝑖𝑎𝑔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(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𝑉</m:t>
                            </m:r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 kern="100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800" i="1" kern="10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800" i="1" kern="100" dirty="0">
                    <a:solidFill>
                      <a:schemeClr val="accent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800" kern="100" dirty="0">
                  <a:solidFill>
                    <a:schemeClr val="accent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BBDBF-8BC4-4049-ABC3-DE689C4E9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09" y="1609379"/>
                <a:ext cx="4464496" cy="818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17BA9-CB99-4843-AE88-BFB9989256CE}"/>
                  </a:ext>
                </a:extLst>
              </p:cNvPr>
              <p:cNvSpPr txBox="1"/>
              <p:nvPr/>
            </p:nvSpPr>
            <p:spPr>
              <a:xfrm>
                <a:off x="-688172" y="2793583"/>
                <a:ext cx="611028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indent="266700" algn="just">
                  <a:defRPr sz="2800" i="1" kern="100">
                    <a:solidFill>
                      <a:schemeClr val="accent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𝑉𝑤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17BA9-CB99-4843-AE88-BFB998925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8172" y="2793583"/>
                <a:ext cx="6110286" cy="5309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80E67-C845-4CE4-B718-E1A791FC7481}"/>
                  </a:ext>
                </a:extLst>
              </p:cNvPr>
              <p:cNvSpPr txBox="1"/>
              <p:nvPr/>
            </p:nvSpPr>
            <p:spPr>
              <a:xfrm>
                <a:off x="-150167" y="3324498"/>
                <a:ext cx="6448424" cy="1120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indent="266700" algn="just">
                  <a:defRPr sz="2800" i="1" kern="100">
                    <a:solidFill>
                      <a:schemeClr val="accent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𝑟𝑖𝑔h𝑡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80E67-C845-4CE4-B718-E1A791FC7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167" y="3324498"/>
                <a:ext cx="6448424" cy="1120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B97CC6-104C-41D8-92E6-34D70E920ABE}"/>
                  </a:ext>
                </a:extLst>
              </p:cNvPr>
              <p:cNvSpPr txBox="1"/>
              <p:nvPr/>
            </p:nvSpPr>
            <p:spPr>
              <a:xfrm>
                <a:off x="-701787" y="4480947"/>
                <a:ext cx="6440128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indent="266700" algn="just">
                  <a:defRPr sz="2800" i="1" kern="100">
                    <a:solidFill>
                      <a:schemeClr val="accent1"/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B97CC6-104C-41D8-92E6-34D70E920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1787" y="4480947"/>
                <a:ext cx="6440128" cy="558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19211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7" y="980728"/>
            <a:ext cx="261926" cy="5328593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980728"/>
            <a:ext cx="261925" cy="532859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2367" y="33349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 err="1"/>
              <a:t>Backtest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Result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1159" y="382016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32EC68-4C2D-8F43-83C3-19548D3BA74C}"/>
              </a:ext>
            </a:extLst>
          </p:cNvPr>
          <p:cNvSpPr/>
          <p:nvPr/>
        </p:nvSpPr>
        <p:spPr>
          <a:xfrm>
            <a:off x="419640" y="931198"/>
            <a:ext cx="10650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We use HRP method to compute daily weight of stock in SP500 with the past 252 days stock return.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It is a long only strategy since the weight is all positive.</a:t>
            </a:r>
            <a:endParaRPr lang="en-US" altLang="zh-CN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A9EAA-1DEA-1140-A71C-5C3DFE79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31" y="2702861"/>
            <a:ext cx="4425459" cy="358196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BF8C1F4-088F-7642-ACA0-3726089B5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903780"/>
              </p:ext>
            </p:extLst>
          </p:nvPr>
        </p:nvGraphicFramePr>
        <p:xfrm>
          <a:off x="7179155" y="2962682"/>
          <a:ext cx="3510377" cy="2964117"/>
        </p:xfrm>
        <a:graphic>
          <a:graphicData uri="http://schemas.openxmlformats.org/drawingml/2006/table">
            <a:tbl>
              <a:tblPr/>
              <a:tblGrid>
                <a:gridCol w="1869788">
                  <a:extLst>
                    <a:ext uri="{9D8B030D-6E8A-4147-A177-3AD203B41FA5}">
                      <a16:colId xmlns:a16="http://schemas.microsoft.com/office/drawing/2014/main" val="3223798823"/>
                    </a:ext>
                  </a:extLst>
                </a:gridCol>
                <a:gridCol w="1640589">
                  <a:extLst>
                    <a:ext uri="{9D8B030D-6E8A-4147-A177-3AD203B41FA5}">
                      <a16:colId xmlns:a16="http://schemas.microsoft.com/office/drawing/2014/main" val="2850820237"/>
                    </a:ext>
                  </a:extLst>
                </a:gridCol>
              </a:tblGrid>
              <a:tr h="631697">
                <a:tc>
                  <a:txBody>
                    <a:bodyPr/>
                    <a:lstStyle/>
                    <a:p>
                      <a:br>
                        <a:rPr lang="zh-CN" altLang="en-US">
                          <a:effectLst/>
                          <a:latin typeface="Helvetica" pitchFamily="2" charset="0"/>
                        </a:rPr>
                      </a:br>
                      <a:endParaRPr lang="zh-CN" altLang="en-US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Performance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386397"/>
                  </a:ext>
                </a:extLst>
              </a:tr>
              <a:tr h="35634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IC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0.0048</a:t>
                      </a:r>
                      <a:endParaRPr lang="zh-CN" alt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739238"/>
                  </a:ext>
                </a:extLst>
              </a:tr>
              <a:tr h="35634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0.0231</a:t>
                      </a:r>
                      <a:endParaRPr lang="zh-CN" alt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74267"/>
                  </a:ext>
                </a:extLst>
              </a:tr>
              <a:tr h="631697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annual_return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0.1902</a:t>
                      </a:r>
                      <a:endParaRPr lang="zh-CN" alt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470213"/>
                  </a:ext>
                </a:extLst>
              </a:tr>
              <a:tr h="35634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Sharpe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1.2309</a:t>
                      </a:r>
                      <a:endParaRPr lang="zh-CN" alt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70749"/>
                  </a:ext>
                </a:extLst>
              </a:tr>
              <a:tr h="631697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Maxdrawdown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1.1372</a:t>
                      </a:r>
                      <a:endParaRPr lang="zh-CN" alt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8588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8762FAD-D7C6-E849-AEE8-21C2E91B2485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Asset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Allocation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15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28CA27D4-6B54-224A-982F-E58D2411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9729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7" y="980728"/>
            <a:ext cx="261926" cy="5328593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1844824"/>
            <a:ext cx="261925" cy="4464496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97781" y="980728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Result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Analysis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3429" y="103895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32EC68-4C2D-8F43-83C3-19548D3BA74C}"/>
              </a:ext>
            </a:extLst>
          </p:cNvPr>
          <p:cNvSpPr/>
          <p:nvPr/>
        </p:nvSpPr>
        <p:spPr>
          <a:xfrm>
            <a:off x="533296" y="2309078"/>
            <a:ext cx="4166573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Average IC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=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0.005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IR = 0.023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It has relative strong signal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1"/>
                </a:solidFill>
              </a:rPr>
              <a:t>    but not stable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5F64F1-D756-CD49-9808-CD302550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89" y="942439"/>
            <a:ext cx="6304848" cy="51199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DD908B-4793-8542-9D25-3F24D1D01C9D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Result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16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A16C1FE-70C5-B248-8F38-952A3A5AE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91836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7" y="980728"/>
            <a:ext cx="261926" cy="5328593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1844824"/>
            <a:ext cx="261925" cy="4464496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97781" y="980728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Result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Analysis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3429" y="103895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32EC68-4C2D-8F43-83C3-19548D3BA74C}"/>
              </a:ext>
            </a:extLst>
          </p:cNvPr>
          <p:cNvSpPr/>
          <p:nvPr/>
        </p:nvSpPr>
        <p:spPr>
          <a:xfrm>
            <a:off x="406320" y="1810314"/>
            <a:ext cx="5112568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It can beat SP500 index in the past 8 years especially in the bull market.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It has larger drawdown than SP500 in bear market like the beginning of 2020.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F53274-95EC-DD4C-8C9A-C953D7DC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64" y="1204956"/>
            <a:ext cx="5842687" cy="47443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D51864-8ACA-A74C-AC21-6124342FC5EB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Result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17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4055E8CD-3B3C-FF42-9955-28F648BF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80912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7" y="1772816"/>
            <a:ext cx="261925" cy="4536505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1" y="1772816"/>
            <a:ext cx="261925" cy="4536504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2366" y="946709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Further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Study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18204" y="1002466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32EC68-4C2D-8F43-83C3-19548D3BA74C}"/>
              </a:ext>
            </a:extLst>
          </p:cNvPr>
          <p:cNvSpPr/>
          <p:nvPr/>
        </p:nvSpPr>
        <p:spPr>
          <a:xfrm>
            <a:off x="419640" y="1971104"/>
            <a:ext cx="10650589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HRP doesn’t use the hierarchical clustering information sufficiently. It only use the sorted order of clustering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It means this method is not exactly risk parity, e.g. our </a:t>
            </a:r>
            <a:r>
              <a:rPr lang="en-US" altLang="zh-CN" sz="2400" dirty="0" err="1">
                <a:solidFill>
                  <a:schemeClr val="accent1"/>
                </a:solidFill>
              </a:rPr>
              <a:t>backtest</a:t>
            </a:r>
            <a:r>
              <a:rPr lang="en-US" altLang="zh-CN" sz="2400" dirty="0">
                <a:solidFill>
                  <a:schemeClr val="accent1"/>
                </a:solidFill>
              </a:rPr>
              <a:t> of SP500 stocks.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HCRP model use the covariance of assets, which can better weight assets with high correlation.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27537B-DE86-864B-B916-4EF0B9F79205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Further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Study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and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References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18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77261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7" y="1772816"/>
            <a:ext cx="261925" cy="4536505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1" y="1772816"/>
            <a:ext cx="261925" cy="4536504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2366" y="946709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References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18204" y="1002466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9EABFD-59E1-224C-8F1B-C3E9DAE9DA86}"/>
              </a:ext>
            </a:extLst>
          </p:cNvPr>
          <p:cNvSpPr/>
          <p:nvPr/>
        </p:nvSpPr>
        <p:spPr>
          <a:xfrm>
            <a:off x="3578101" y="5734997"/>
            <a:ext cx="47243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3600" b="1" cap="none" spc="0" dirty="0">
                <a:ln/>
                <a:solidFill>
                  <a:schemeClr val="accent3"/>
                </a:solidFill>
                <a:effectLst/>
              </a:rPr>
              <a:t>Thanks</a:t>
            </a:r>
            <a:r>
              <a:rPr lang="zh-CN" altLang="en-US" sz="36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n-US" altLang="zh-CN" sz="3600" b="1" cap="none" spc="0" dirty="0">
                <a:ln/>
                <a:solidFill>
                  <a:schemeClr val="accent3"/>
                </a:solidFill>
                <a:effectLst/>
              </a:rPr>
              <a:t>for</a:t>
            </a:r>
            <a:r>
              <a:rPr lang="zh-CN" altLang="en-US" sz="36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n-US" altLang="zh-CN" sz="3600" b="1" cap="none" spc="0" dirty="0">
                <a:ln/>
                <a:solidFill>
                  <a:schemeClr val="accent3"/>
                </a:solidFill>
                <a:effectLst/>
              </a:rPr>
              <a:t>listening!</a:t>
            </a:r>
            <a:endParaRPr lang="zh-CN" altLang="en-U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B07810-DC4A-2C43-ABB2-DA56A5B57190}"/>
              </a:ext>
            </a:extLst>
          </p:cNvPr>
          <p:cNvSpPr txBox="1"/>
          <p:nvPr/>
        </p:nvSpPr>
        <p:spPr>
          <a:xfrm>
            <a:off x="13038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Further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Study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and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References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19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B9FA-3A9E-4846-B87A-86BED69A5F6A}"/>
              </a:ext>
            </a:extLst>
          </p:cNvPr>
          <p:cNvSpPr txBox="1"/>
          <p:nvPr/>
        </p:nvSpPr>
        <p:spPr>
          <a:xfrm>
            <a:off x="625773" y="1556792"/>
            <a:ext cx="102185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Marcos Lopez de Prado (2018): </a:t>
            </a:r>
            <a:r>
              <a:rPr lang="en-SG" i="1" dirty="0"/>
              <a:t>Advances in Financial Machine Learning</a:t>
            </a:r>
            <a:r>
              <a:rPr lang="en-SG" dirty="0"/>
              <a:t>. Wiley. 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SG" dirty="0"/>
          </a:p>
          <a:p>
            <a:r>
              <a:rPr lang="en-SG" dirty="0"/>
              <a:t>Michaud, R. (1998): </a:t>
            </a:r>
            <a:r>
              <a:rPr lang="en-SG" i="1" dirty="0"/>
              <a:t>Efficient Asset Allocation: A Practical Guide to Stock Portfolio Optimization and Asset Allocation</a:t>
            </a:r>
            <a:r>
              <a:rPr lang="en-SG" dirty="0"/>
              <a:t>, 1st ed. Harvard Business School Press.</a:t>
            </a:r>
            <a:br>
              <a:rPr lang="en-SG" dirty="0"/>
            </a:br>
            <a:endParaRPr lang="en-SG" dirty="0"/>
          </a:p>
          <a:p>
            <a:r>
              <a:rPr lang="en-SG" dirty="0" err="1"/>
              <a:t>Ledoit</a:t>
            </a:r>
            <a:r>
              <a:rPr lang="en-SG" dirty="0"/>
              <a:t>, O. and M. Wolf (2003): “Improved estimation of the covariance matrix of stock returns with an application to portfolio selection.” </a:t>
            </a:r>
            <a:r>
              <a:rPr lang="en-SG" i="1" dirty="0"/>
              <a:t>Journal of Empirical Finance</a:t>
            </a:r>
            <a:r>
              <a:rPr lang="en-SG" dirty="0"/>
              <a:t>, Vol. 10, No. 5, pp. 603–621.</a:t>
            </a:r>
            <a:br>
              <a:rPr lang="en-SG" dirty="0"/>
            </a:br>
            <a:endParaRPr lang="en-SG" dirty="0"/>
          </a:p>
          <a:p>
            <a:r>
              <a:rPr lang="en-SG" dirty="0" err="1"/>
              <a:t>Raffinot</a:t>
            </a:r>
            <a:r>
              <a:rPr lang="en-SG" dirty="0"/>
              <a:t>, T. (2017): “Hierarchical clustering based asset allocation.” </a:t>
            </a:r>
            <a:r>
              <a:rPr lang="en-SG" i="1" dirty="0"/>
              <a:t>Journal of Portfolio Management</a:t>
            </a:r>
            <a:br>
              <a:rPr lang="en-SG" dirty="0"/>
            </a:br>
            <a:endParaRPr lang="en-SG" dirty="0"/>
          </a:p>
          <a:p>
            <a:r>
              <a:rPr lang="en-SG" dirty="0" err="1"/>
              <a:t>Rokach</a:t>
            </a:r>
            <a:r>
              <a:rPr lang="en-SG" dirty="0"/>
              <a:t>, L. and O. </a:t>
            </a:r>
            <a:r>
              <a:rPr lang="en-SG" dirty="0" err="1"/>
              <a:t>Maimon</a:t>
            </a:r>
            <a:r>
              <a:rPr lang="en-SG" dirty="0"/>
              <a:t> (2005): “Clustering methods,” in </a:t>
            </a:r>
            <a:r>
              <a:rPr lang="en-SG" dirty="0" err="1"/>
              <a:t>Rokach</a:t>
            </a:r>
            <a:r>
              <a:rPr lang="en-SG" dirty="0"/>
              <a:t>, L. and O. </a:t>
            </a:r>
            <a:r>
              <a:rPr lang="en-SG" dirty="0" err="1"/>
              <a:t>Maimon</a:t>
            </a:r>
            <a:r>
              <a:rPr lang="en-SG" dirty="0"/>
              <a:t>, eds., </a:t>
            </a:r>
            <a:r>
              <a:rPr lang="en-SG" i="1" dirty="0"/>
              <a:t>Data Mining and Knowledge Discovery Handbook</a:t>
            </a:r>
            <a:r>
              <a:rPr lang="en-SG" dirty="0"/>
              <a:t>. Springer, pp. 321–352. </a:t>
            </a:r>
            <a:endParaRPr lang="en-SG" dirty="0">
              <a:solidFill>
                <a:schemeClr val="accent1"/>
              </a:solidFill>
            </a:endParaRPr>
          </a:p>
          <a:p>
            <a:endParaRPr lang="en-SG" dirty="0">
              <a:solidFill>
                <a:schemeClr val="accent1"/>
              </a:solidFill>
            </a:endParaRPr>
          </a:p>
          <a:p>
            <a:r>
              <a:rPr lang="en-SG" dirty="0"/>
              <a:t>https://</a:t>
            </a:r>
            <a:r>
              <a:rPr lang="en-SG" dirty="0" err="1"/>
              <a:t>stackoverflow.com</a:t>
            </a:r>
            <a:r>
              <a:rPr lang="en-SG" dirty="0"/>
              <a:t>/questions/44030983/yahoo-finance-</a:t>
            </a:r>
            <a:r>
              <a:rPr lang="en-SG" dirty="0" err="1"/>
              <a:t>url</a:t>
            </a:r>
            <a:r>
              <a:rPr lang="en-SG" dirty="0"/>
              <a:t>-not-working</a:t>
            </a:r>
          </a:p>
        </p:txBody>
      </p:sp>
    </p:spTree>
    <p:extLst>
      <p:ext uri="{BB962C8B-B14F-4D97-AF65-F5344CB8AC3E}">
        <p14:creationId xmlns:p14="http://schemas.microsoft.com/office/powerpoint/2010/main" val="1548825948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4229101" y="658838"/>
            <a:ext cx="809626" cy="5578476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13"/>
          <p:cNvSpPr>
            <a:spLocks/>
          </p:cNvSpPr>
          <p:nvPr/>
        </p:nvSpPr>
        <p:spPr bwMode="auto">
          <a:xfrm>
            <a:off x="4936466" y="1169233"/>
            <a:ext cx="4833680" cy="648259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186231" y="1302149"/>
            <a:ext cx="3849223" cy="400097"/>
          </a:xfrm>
          <a:prstGeom prst="rect">
            <a:avLst/>
          </a:prstGeom>
          <a:solidFill>
            <a:schemeClr val="tx1"/>
          </a:solidFill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Data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Downloading</a:t>
            </a:r>
            <a:endParaRPr lang="zh-CN" altLang="en-US" sz="2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4298183" y="1134329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15567" y="1191980"/>
            <a:ext cx="470000" cy="64633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7" name="Freeform 13"/>
          <p:cNvSpPr>
            <a:spLocks/>
          </p:cNvSpPr>
          <p:nvPr/>
        </p:nvSpPr>
        <p:spPr bwMode="auto">
          <a:xfrm>
            <a:off x="5224496" y="2105337"/>
            <a:ext cx="4994611" cy="648259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435557" y="2240203"/>
            <a:ext cx="4695272" cy="400097"/>
          </a:xfrm>
          <a:prstGeom prst="rect">
            <a:avLst/>
          </a:prstGeom>
          <a:solidFill>
            <a:schemeClr val="tx1"/>
          </a:solidFill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Stock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Correlation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Clustering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Analysis</a:t>
            </a:r>
            <a:endParaRPr lang="zh-CN" altLang="en-US" sz="2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1" name="Oval 12"/>
          <p:cNvSpPr>
            <a:spLocks noChangeArrowheads="1"/>
          </p:cNvSpPr>
          <p:nvPr/>
        </p:nvSpPr>
        <p:spPr bwMode="auto">
          <a:xfrm>
            <a:off x="4586215" y="2070433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03599" y="2128084"/>
            <a:ext cx="470000" cy="64633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4" name="Freeform 13"/>
          <p:cNvSpPr>
            <a:spLocks/>
          </p:cNvSpPr>
          <p:nvPr/>
        </p:nvSpPr>
        <p:spPr bwMode="auto">
          <a:xfrm>
            <a:off x="5296505" y="3124777"/>
            <a:ext cx="4833680" cy="648259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5522317" y="3244927"/>
            <a:ext cx="4304103" cy="400097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Stock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Correlation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Asset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Allocation</a:t>
            </a:r>
            <a:endParaRPr lang="zh-CN" altLang="en-US" sz="2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8" name="Oval 12"/>
          <p:cNvSpPr>
            <a:spLocks noChangeArrowheads="1"/>
          </p:cNvSpPr>
          <p:nvPr/>
        </p:nvSpPr>
        <p:spPr bwMode="auto">
          <a:xfrm>
            <a:off x="4658224" y="3089873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775607" y="3147524"/>
            <a:ext cx="470000" cy="64633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1" name="Freeform 13"/>
          <p:cNvSpPr>
            <a:spLocks/>
          </p:cNvSpPr>
          <p:nvPr/>
        </p:nvSpPr>
        <p:spPr bwMode="auto">
          <a:xfrm>
            <a:off x="5224497" y="4125233"/>
            <a:ext cx="4833680" cy="648259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5520744" y="4253039"/>
            <a:ext cx="1999498" cy="400097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Result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Analysis</a:t>
            </a:r>
            <a:endParaRPr lang="zh-CN" altLang="en-US" sz="2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5" name="Oval 12"/>
          <p:cNvSpPr>
            <a:spLocks noChangeArrowheads="1"/>
          </p:cNvSpPr>
          <p:nvPr/>
        </p:nvSpPr>
        <p:spPr bwMode="auto">
          <a:xfrm>
            <a:off x="4586215" y="4090328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03599" y="4147977"/>
            <a:ext cx="470000" cy="64633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8" name="Freeform 13"/>
          <p:cNvSpPr>
            <a:spLocks/>
          </p:cNvSpPr>
          <p:nvPr/>
        </p:nvSpPr>
        <p:spPr bwMode="auto">
          <a:xfrm>
            <a:off x="4936466" y="5061336"/>
            <a:ext cx="4833680" cy="648259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232712" y="5140905"/>
            <a:ext cx="3796721" cy="400097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Further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Study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and</a:t>
            </a:r>
            <a:r>
              <a:rPr lang="zh-CN" altLang="en-US" sz="2000" dirty="0">
                <a:solidFill>
                  <a:srgbClr val="F8F8F8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rgbClr val="F8F8F8"/>
                </a:solidFill>
                <a:latin typeface="+mn-ea"/>
                <a:ea typeface="+mn-ea"/>
              </a:rPr>
              <a:t>References</a:t>
            </a:r>
            <a:endParaRPr lang="zh-CN" altLang="en-US" sz="2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32" name="Oval 12"/>
          <p:cNvSpPr>
            <a:spLocks noChangeArrowheads="1"/>
          </p:cNvSpPr>
          <p:nvPr/>
        </p:nvSpPr>
        <p:spPr bwMode="auto">
          <a:xfrm>
            <a:off x="4298183" y="5026432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4415567" y="5084081"/>
            <a:ext cx="470000" cy="64633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5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71106" y="1840527"/>
            <a:ext cx="3048727" cy="3057872"/>
            <a:chOff x="1371105" y="1840526"/>
            <a:chExt cx="3048726" cy="305787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71105" y="1840526"/>
              <a:ext cx="3048726" cy="305787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1505539" y="1975363"/>
              <a:ext cx="2779858" cy="2788198"/>
            </a:xfrm>
            <a:prstGeom prst="ellipse">
              <a:avLst/>
            </a:prstGeom>
            <a:noFill/>
            <a:ln>
              <a:solidFill>
                <a:srgbClr val="F8F8F8"/>
              </a:solidFill>
              <a:prstDash val="dash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2349746" y="2111863"/>
            <a:ext cx="1089920" cy="1493876"/>
          </a:xfrm>
          <a:custGeom>
            <a:avLst/>
            <a:gdLst>
              <a:gd name="T0" fmla="*/ 250 w 1905"/>
              <a:gd name="T1" fmla="*/ 421 h 2600"/>
              <a:gd name="T2" fmla="*/ 211 w 1905"/>
              <a:gd name="T3" fmla="*/ 2600 h 2600"/>
              <a:gd name="T4" fmla="*/ 1905 w 1905"/>
              <a:gd name="T5" fmla="*/ 638 h 2600"/>
              <a:gd name="T6" fmla="*/ 1760 w 1905"/>
              <a:gd name="T7" fmla="*/ 684 h 2600"/>
              <a:gd name="T8" fmla="*/ 217 w 1905"/>
              <a:gd name="T9" fmla="*/ 2448 h 2600"/>
              <a:gd name="T10" fmla="*/ 824 w 1905"/>
              <a:gd name="T11" fmla="*/ 276 h 2600"/>
              <a:gd name="T12" fmla="*/ 1081 w 1905"/>
              <a:gd name="T13" fmla="*/ 276 h 2600"/>
              <a:gd name="T14" fmla="*/ 949 w 1905"/>
              <a:gd name="T15" fmla="*/ 414 h 2600"/>
              <a:gd name="T16" fmla="*/ 666 w 1905"/>
              <a:gd name="T17" fmla="*/ 283 h 2600"/>
              <a:gd name="T18" fmla="*/ 349 w 1905"/>
              <a:gd name="T19" fmla="*/ 658 h 2600"/>
              <a:gd name="T20" fmla="*/ 1556 w 1905"/>
              <a:gd name="T21" fmla="*/ 658 h 2600"/>
              <a:gd name="T22" fmla="*/ 1239 w 1905"/>
              <a:gd name="T23" fmla="*/ 283 h 2600"/>
              <a:gd name="T24" fmla="*/ 666 w 1905"/>
              <a:gd name="T25" fmla="*/ 283 h 2600"/>
              <a:gd name="T26" fmla="*/ 672 w 1905"/>
              <a:gd name="T27" fmla="*/ 1974 h 2600"/>
              <a:gd name="T28" fmla="*/ 461 w 1905"/>
              <a:gd name="T29" fmla="*/ 2033 h 2600"/>
              <a:gd name="T30" fmla="*/ 415 w 1905"/>
              <a:gd name="T31" fmla="*/ 2080 h 2600"/>
              <a:gd name="T32" fmla="*/ 672 w 1905"/>
              <a:gd name="T33" fmla="*/ 2099 h 2600"/>
              <a:gd name="T34" fmla="*/ 402 w 1905"/>
              <a:gd name="T35" fmla="*/ 2231 h 2600"/>
              <a:gd name="T36" fmla="*/ 738 w 1905"/>
              <a:gd name="T37" fmla="*/ 2066 h 2600"/>
              <a:gd name="T38" fmla="*/ 738 w 1905"/>
              <a:gd name="T39" fmla="*/ 1961 h 2600"/>
              <a:gd name="T40" fmla="*/ 336 w 1905"/>
              <a:gd name="T41" fmla="*/ 1981 h 2600"/>
              <a:gd name="T42" fmla="*/ 653 w 1905"/>
              <a:gd name="T43" fmla="*/ 2317 h 2600"/>
              <a:gd name="T44" fmla="*/ 653 w 1905"/>
              <a:gd name="T45" fmla="*/ 1020 h 2600"/>
              <a:gd name="T46" fmla="*/ 461 w 1905"/>
              <a:gd name="T47" fmla="*/ 1079 h 2600"/>
              <a:gd name="T48" fmla="*/ 527 w 1905"/>
              <a:gd name="T49" fmla="*/ 1250 h 2600"/>
              <a:gd name="T50" fmla="*/ 402 w 1905"/>
              <a:gd name="T51" fmla="*/ 1296 h 2600"/>
              <a:gd name="T52" fmla="*/ 653 w 1905"/>
              <a:gd name="T53" fmla="*/ 954 h 2600"/>
              <a:gd name="T54" fmla="*/ 336 w 1905"/>
              <a:gd name="T55" fmla="*/ 1290 h 2600"/>
              <a:gd name="T56" fmla="*/ 736 w 1905"/>
              <a:gd name="T57" fmla="*/ 1096 h 2600"/>
              <a:gd name="T58" fmla="*/ 732 w 1905"/>
              <a:gd name="T59" fmla="*/ 1007 h 2600"/>
              <a:gd name="T60" fmla="*/ 672 w 1905"/>
              <a:gd name="T61" fmla="*/ 1533 h 2600"/>
              <a:gd name="T62" fmla="*/ 415 w 1905"/>
              <a:gd name="T63" fmla="*/ 1599 h 2600"/>
              <a:gd name="T64" fmla="*/ 672 w 1905"/>
              <a:gd name="T65" fmla="*/ 1770 h 2600"/>
              <a:gd name="T66" fmla="*/ 737 w 1905"/>
              <a:gd name="T67" fmla="*/ 1484 h 2600"/>
              <a:gd name="T68" fmla="*/ 336 w 1905"/>
              <a:gd name="T69" fmla="*/ 1500 h 2600"/>
              <a:gd name="T70" fmla="*/ 672 w 1905"/>
              <a:gd name="T71" fmla="*/ 1836 h 2600"/>
              <a:gd name="T72" fmla="*/ 881 w 1905"/>
              <a:gd name="T73" fmla="*/ 1417 h 2600"/>
              <a:gd name="T74" fmla="*/ 995 w 1905"/>
              <a:gd name="T75" fmla="*/ 2205 h 2600"/>
              <a:gd name="T76" fmla="*/ 1530 w 1905"/>
              <a:gd name="T77" fmla="*/ 2040 h 2600"/>
              <a:gd name="T78" fmla="*/ 976 w 1905"/>
              <a:gd name="T79" fmla="*/ 2185 h 2600"/>
              <a:gd name="T80" fmla="*/ 1530 w 1905"/>
              <a:gd name="T81" fmla="*/ 1546 h 2600"/>
              <a:gd name="T82" fmla="*/ 976 w 1905"/>
              <a:gd name="T83" fmla="*/ 1250 h 2600"/>
              <a:gd name="T84" fmla="*/ 976 w 1905"/>
              <a:gd name="T85" fmla="*/ 1072 h 2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05" h="2600">
                <a:moveTo>
                  <a:pt x="145" y="684"/>
                </a:moveTo>
                <a:cubicBezTo>
                  <a:pt x="145" y="611"/>
                  <a:pt x="179" y="574"/>
                  <a:pt x="250" y="572"/>
                </a:cubicBezTo>
                <a:lnTo>
                  <a:pt x="250" y="421"/>
                </a:lnTo>
                <a:cubicBezTo>
                  <a:pt x="118" y="424"/>
                  <a:pt x="0" y="509"/>
                  <a:pt x="0" y="638"/>
                </a:cubicBezTo>
                <a:lnTo>
                  <a:pt x="0" y="2389"/>
                </a:lnTo>
                <a:cubicBezTo>
                  <a:pt x="0" y="2496"/>
                  <a:pt x="104" y="2600"/>
                  <a:pt x="211" y="2600"/>
                </a:cubicBezTo>
                <a:lnTo>
                  <a:pt x="1694" y="2600"/>
                </a:lnTo>
                <a:cubicBezTo>
                  <a:pt x="1801" y="2600"/>
                  <a:pt x="1905" y="2496"/>
                  <a:pt x="1905" y="2389"/>
                </a:cubicBezTo>
                <a:lnTo>
                  <a:pt x="1905" y="638"/>
                </a:lnTo>
                <a:cubicBezTo>
                  <a:pt x="1905" y="509"/>
                  <a:pt x="1787" y="424"/>
                  <a:pt x="1655" y="421"/>
                </a:cubicBezTo>
                <a:lnTo>
                  <a:pt x="1655" y="572"/>
                </a:lnTo>
                <a:cubicBezTo>
                  <a:pt x="1727" y="574"/>
                  <a:pt x="1760" y="611"/>
                  <a:pt x="1760" y="684"/>
                </a:cubicBezTo>
                <a:lnTo>
                  <a:pt x="1760" y="2343"/>
                </a:lnTo>
                <a:cubicBezTo>
                  <a:pt x="1760" y="2395"/>
                  <a:pt x="1738" y="2448"/>
                  <a:pt x="1688" y="2448"/>
                </a:cubicBezTo>
                <a:lnTo>
                  <a:pt x="217" y="2448"/>
                </a:lnTo>
                <a:cubicBezTo>
                  <a:pt x="161" y="2448"/>
                  <a:pt x="145" y="2388"/>
                  <a:pt x="145" y="2330"/>
                </a:cubicBezTo>
                <a:lnTo>
                  <a:pt x="145" y="684"/>
                </a:lnTo>
                <a:close/>
                <a:moveTo>
                  <a:pt x="824" y="276"/>
                </a:moveTo>
                <a:cubicBezTo>
                  <a:pt x="824" y="216"/>
                  <a:pt x="882" y="158"/>
                  <a:pt x="943" y="158"/>
                </a:cubicBezTo>
                <a:lnTo>
                  <a:pt x="962" y="158"/>
                </a:lnTo>
                <a:cubicBezTo>
                  <a:pt x="1023" y="158"/>
                  <a:pt x="1081" y="216"/>
                  <a:pt x="1081" y="276"/>
                </a:cubicBezTo>
                <a:lnTo>
                  <a:pt x="1081" y="289"/>
                </a:lnTo>
                <a:cubicBezTo>
                  <a:pt x="1081" y="356"/>
                  <a:pt x="1023" y="414"/>
                  <a:pt x="956" y="414"/>
                </a:cubicBezTo>
                <a:lnTo>
                  <a:pt x="949" y="414"/>
                </a:lnTo>
                <a:cubicBezTo>
                  <a:pt x="882" y="414"/>
                  <a:pt x="824" y="356"/>
                  <a:pt x="824" y="289"/>
                </a:cubicBezTo>
                <a:lnTo>
                  <a:pt x="824" y="276"/>
                </a:lnTo>
                <a:close/>
                <a:moveTo>
                  <a:pt x="666" y="283"/>
                </a:moveTo>
                <a:lnTo>
                  <a:pt x="455" y="283"/>
                </a:lnTo>
                <a:cubicBezTo>
                  <a:pt x="383" y="283"/>
                  <a:pt x="349" y="316"/>
                  <a:pt x="349" y="388"/>
                </a:cubicBezTo>
                <a:lnTo>
                  <a:pt x="349" y="658"/>
                </a:lnTo>
                <a:cubicBezTo>
                  <a:pt x="349" y="703"/>
                  <a:pt x="378" y="750"/>
                  <a:pt x="422" y="750"/>
                </a:cubicBezTo>
                <a:lnTo>
                  <a:pt x="1483" y="750"/>
                </a:lnTo>
                <a:cubicBezTo>
                  <a:pt x="1527" y="750"/>
                  <a:pt x="1556" y="703"/>
                  <a:pt x="1556" y="658"/>
                </a:cubicBezTo>
                <a:lnTo>
                  <a:pt x="1556" y="388"/>
                </a:lnTo>
                <a:cubicBezTo>
                  <a:pt x="1556" y="316"/>
                  <a:pt x="1523" y="283"/>
                  <a:pt x="1450" y="283"/>
                </a:cubicBezTo>
                <a:lnTo>
                  <a:pt x="1239" y="283"/>
                </a:lnTo>
                <a:cubicBezTo>
                  <a:pt x="1239" y="137"/>
                  <a:pt x="1116" y="0"/>
                  <a:pt x="976" y="0"/>
                </a:cubicBezTo>
                <a:lnTo>
                  <a:pt x="930" y="0"/>
                </a:lnTo>
                <a:cubicBezTo>
                  <a:pt x="790" y="0"/>
                  <a:pt x="666" y="137"/>
                  <a:pt x="666" y="283"/>
                </a:cubicBezTo>
                <a:close/>
                <a:moveTo>
                  <a:pt x="402" y="1994"/>
                </a:moveTo>
                <a:cubicBezTo>
                  <a:pt x="402" y="1979"/>
                  <a:pt x="407" y="1974"/>
                  <a:pt x="422" y="1974"/>
                </a:cubicBezTo>
                <a:lnTo>
                  <a:pt x="672" y="1974"/>
                </a:lnTo>
                <a:lnTo>
                  <a:pt x="672" y="1994"/>
                </a:lnTo>
                <a:cubicBezTo>
                  <a:pt x="672" y="2015"/>
                  <a:pt x="568" y="2075"/>
                  <a:pt x="547" y="2086"/>
                </a:cubicBezTo>
                <a:cubicBezTo>
                  <a:pt x="530" y="2071"/>
                  <a:pt x="490" y="2033"/>
                  <a:pt x="461" y="2033"/>
                </a:cubicBezTo>
                <a:lnTo>
                  <a:pt x="455" y="2033"/>
                </a:lnTo>
                <a:cubicBezTo>
                  <a:pt x="439" y="2033"/>
                  <a:pt x="415" y="2057"/>
                  <a:pt x="415" y="2073"/>
                </a:cubicBezTo>
                <a:lnTo>
                  <a:pt x="415" y="2080"/>
                </a:lnTo>
                <a:cubicBezTo>
                  <a:pt x="415" y="2097"/>
                  <a:pt x="508" y="2198"/>
                  <a:pt x="527" y="2198"/>
                </a:cubicBezTo>
                <a:lnTo>
                  <a:pt x="534" y="2198"/>
                </a:lnTo>
                <a:cubicBezTo>
                  <a:pt x="548" y="2198"/>
                  <a:pt x="651" y="2113"/>
                  <a:pt x="672" y="2099"/>
                </a:cubicBezTo>
                <a:cubicBezTo>
                  <a:pt x="672" y="2135"/>
                  <a:pt x="687" y="2251"/>
                  <a:pt x="653" y="2251"/>
                </a:cubicBezTo>
                <a:lnTo>
                  <a:pt x="422" y="2251"/>
                </a:lnTo>
                <a:cubicBezTo>
                  <a:pt x="407" y="2251"/>
                  <a:pt x="402" y="2246"/>
                  <a:pt x="402" y="2231"/>
                </a:cubicBezTo>
                <a:lnTo>
                  <a:pt x="402" y="1994"/>
                </a:lnTo>
                <a:close/>
                <a:moveTo>
                  <a:pt x="653" y="2317"/>
                </a:moveTo>
                <a:cubicBezTo>
                  <a:pt x="777" y="2317"/>
                  <a:pt x="731" y="2181"/>
                  <a:pt x="738" y="2066"/>
                </a:cubicBezTo>
                <a:cubicBezTo>
                  <a:pt x="742" y="2008"/>
                  <a:pt x="889" y="1956"/>
                  <a:pt x="903" y="1902"/>
                </a:cubicBezTo>
                <a:lnTo>
                  <a:pt x="883" y="1902"/>
                </a:lnTo>
                <a:cubicBezTo>
                  <a:pt x="839" y="1902"/>
                  <a:pt x="771" y="1944"/>
                  <a:pt x="738" y="1961"/>
                </a:cubicBezTo>
                <a:cubicBezTo>
                  <a:pt x="722" y="1936"/>
                  <a:pt x="707" y="1908"/>
                  <a:pt x="666" y="1908"/>
                </a:cubicBezTo>
                <a:lnTo>
                  <a:pt x="409" y="1908"/>
                </a:lnTo>
                <a:cubicBezTo>
                  <a:pt x="370" y="1908"/>
                  <a:pt x="336" y="1942"/>
                  <a:pt x="336" y="1981"/>
                </a:cubicBezTo>
                <a:lnTo>
                  <a:pt x="336" y="2244"/>
                </a:lnTo>
                <a:cubicBezTo>
                  <a:pt x="336" y="2289"/>
                  <a:pt x="376" y="2317"/>
                  <a:pt x="422" y="2317"/>
                </a:cubicBezTo>
                <a:lnTo>
                  <a:pt x="653" y="2317"/>
                </a:lnTo>
                <a:close/>
                <a:moveTo>
                  <a:pt x="402" y="1040"/>
                </a:moveTo>
                <a:cubicBezTo>
                  <a:pt x="402" y="1024"/>
                  <a:pt x="407" y="1020"/>
                  <a:pt x="422" y="1020"/>
                </a:cubicBezTo>
                <a:lnTo>
                  <a:pt x="653" y="1020"/>
                </a:lnTo>
                <a:cubicBezTo>
                  <a:pt x="668" y="1020"/>
                  <a:pt x="672" y="1024"/>
                  <a:pt x="672" y="1040"/>
                </a:cubicBezTo>
                <a:cubicBezTo>
                  <a:pt x="672" y="1056"/>
                  <a:pt x="560" y="1132"/>
                  <a:pt x="547" y="1132"/>
                </a:cubicBezTo>
                <a:cubicBezTo>
                  <a:pt x="534" y="1132"/>
                  <a:pt x="500" y="1079"/>
                  <a:pt x="461" y="1079"/>
                </a:cubicBezTo>
                <a:cubicBezTo>
                  <a:pt x="443" y="1079"/>
                  <a:pt x="415" y="1100"/>
                  <a:pt x="415" y="1119"/>
                </a:cubicBezTo>
                <a:lnTo>
                  <a:pt x="415" y="1125"/>
                </a:lnTo>
                <a:cubicBezTo>
                  <a:pt x="415" y="1151"/>
                  <a:pt x="506" y="1239"/>
                  <a:pt x="527" y="1250"/>
                </a:cubicBezTo>
                <a:lnTo>
                  <a:pt x="672" y="1145"/>
                </a:lnTo>
                <a:lnTo>
                  <a:pt x="672" y="1296"/>
                </a:lnTo>
                <a:lnTo>
                  <a:pt x="402" y="1296"/>
                </a:lnTo>
                <a:lnTo>
                  <a:pt x="402" y="1040"/>
                </a:lnTo>
                <a:close/>
                <a:moveTo>
                  <a:pt x="732" y="1007"/>
                </a:moveTo>
                <a:cubicBezTo>
                  <a:pt x="724" y="972"/>
                  <a:pt x="694" y="954"/>
                  <a:pt x="653" y="954"/>
                </a:cubicBezTo>
                <a:lnTo>
                  <a:pt x="422" y="954"/>
                </a:lnTo>
                <a:cubicBezTo>
                  <a:pt x="376" y="954"/>
                  <a:pt x="336" y="982"/>
                  <a:pt x="336" y="1026"/>
                </a:cubicBezTo>
                <a:lnTo>
                  <a:pt x="336" y="1290"/>
                </a:lnTo>
                <a:cubicBezTo>
                  <a:pt x="336" y="1328"/>
                  <a:pt x="370" y="1362"/>
                  <a:pt x="409" y="1362"/>
                </a:cubicBezTo>
                <a:lnTo>
                  <a:pt x="666" y="1362"/>
                </a:lnTo>
                <a:cubicBezTo>
                  <a:pt x="769" y="1362"/>
                  <a:pt x="738" y="1199"/>
                  <a:pt x="736" y="1096"/>
                </a:cubicBezTo>
                <a:lnTo>
                  <a:pt x="903" y="954"/>
                </a:lnTo>
                <a:cubicBezTo>
                  <a:pt x="903" y="954"/>
                  <a:pt x="891" y="947"/>
                  <a:pt x="890" y="947"/>
                </a:cubicBezTo>
                <a:cubicBezTo>
                  <a:pt x="825" y="947"/>
                  <a:pt x="772" y="1003"/>
                  <a:pt x="732" y="1007"/>
                </a:cubicBezTo>
                <a:close/>
                <a:moveTo>
                  <a:pt x="402" y="1500"/>
                </a:moveTo>
                <a:lnTo>
                  <a:pt x="672" y="1500"/>
                </a:lnTo>
                <a:lnTo>
                  <a:pt x="672" y="1533"/>
                </a:lnTo>
                <a:lnTo>
                  <a:pt x="547" y="1612"/>
                </a:lnTo>
                <a:lnTo>
                  <a:pt x="464" y="1550"/>
                </a:lnTo>
                <a:cubicBezTo>
                  <a:pt x="441" y="1563"/>
                  <a:pt x="415" y="1569"/>
                  <a:pt x="415" y="1599"/>
                </a:cubicBezTo>
                <a:cubicBezTo>
                  <a:pt x="415" y="1619"/>
                  <a:pt x="509" y="1724"/>
                  <a:pt x="527" y="1724"/>
                </a:cubicBezTo>
                <a:cubicBezTo>
                  <a:pt x="558" y="1724"/>
                  <a:pt x="638" y="1634"/>
                  <a:pt x="672" y="1625"/>
                </a:cubicBezTo>
                <a:lnTo>
                  <a:pt x="672" y="1770"/>
                </a:lnTo>
                <a:lnTo>
                  <a:pt x="402" y="1770"/>
                </a:lnTo>
                <a:lnTo>
                  <a:pt x="402" y="1500"/>
                </a:lnTo>
                <a:close/>
                <a:moveTo>
                  <a:pt x="737" y="1484"/>
                </a:moveTo>
                <a:cubicBezTo>
                  <a:pt x="725" y="1462"/>
                  <a:pt x="710" y="1434"/>
                  <a:pt x="672" y="1434"/>
                </a:cubicBezTo>
                <a:lnTo>
                  <a:pt x="402" y="1434"/>
                </a:lnTo>
                <a:cubicBezTo>
                  <a:pt x="369" y="1434"/>
                  <a:pt x="336" y="1467"/>
                  <a:pt x="336" y="1500"/>
                </a:cubicBezTo>
                <a:lnTo>
                  <a:pt x="336" y="1770"/>
                </a:lnTo>
                <a:cubicBezTo>
                  <a:pt x="336" y="1803"/>
                  <a:pt x="369" y="1836"/>
                  <a:pt x="402" y="1836"/>
                </a:cubicBezTo>
                <a:lnTo>
                  <a:pt x="672" y="1836"/>
                </a:lnTo>
                <a:cubicBezTo>
                  <a:pt x="768" y="1836"/>
                  <a:pt x="738" y="1667"/>
                  <a:pt x="736" y="1570"/>
                </a:cubicBezTo>
                <a:lnTo>
                  <a:pt x="903" y="1429"/>
                </a:lnTo>
                <a:lnTo>
                  <a:pt x="881" y="1417"/>
                </a:lnTo>
                <a:lnTo>
                  <a:pt x="737" y="1484"/>
                </a:lnTo>
                <a:close/>
                <a:moveTo>
                  <a:pt x="976" y="2185"/>
                </a:moveTo>
                <a:cubicBezTo>
                  <a:pt x="976" y="2200"/>
                  <a:pt x="980" y="2205"/>
                  <a:pt x="995" y="2205"/>
                </a:cubicBezTo>
                <a:lnTo>
                  <a:pt x="1510" y="2205"/>
                </a:lnTo>
                <a:cubicBezTo>
                  <a:pt x="1525" y="2205"/>
                  <a:pt x="1530" y="2200"/>
                  <a:pt x="1530" y="2185"/>
                </a:cubicBezTo>
                <a:lnTo>
                  <a:pt x="1530" y="2040"/>
                </a:lnTo>
                <a:cubicBezTo>
                  <a:pt x="1530" y="2025"/>
                  <a:pt x="1525" y="2020"/>
                  <a:pt x="1510" y="2020"/>
                </a:cubicBezTo>
                <a:lnTo>
                  <a:pt x="976" y="2020"/>
                </a:lnTo>
                <a:lnTo>
                  <a:pt x="976" y="2185"/>
                </a:lnTo>
                <a:close/>
                <a:moveTo>
                  <a:pt x="976" y="1724"/>
                </a:moveTo>
                <a:lnTo>
                  <a:pt x="1530" y="1724"/>
                </a:lnTo>
                <a:lnTo>
                  <a:pt x="1530" y="1546"/>
                </a:lnTo>
                <a:lnTo>
                  <a:pt x="976" y="1546"/>
                </a:lnTo>
                <a:lnTo>
                  <a:pt x="976" y="1724"/>
                </a:lnTo>
                <a:close/>
                <a:moveTo>
                  <a:pt x="976" y="1250"/>
                </a:moveTo>
                <a:lnTo>
                  <a:pt x="1378" y="1250"/>
                </a:lnTo>
                <a:lnTo>
                  <a:pt x="1378" y="1072"/>
                </a:lnTo>
                <a:lnTo>
                  <a:pt x="976" y="1072"/>
                </a:lnTo>
                <a:lnTo>
                  <a:pt x="976" y="125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036515" y="3793855"/>
            <a:ext cx="1887647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800" dirty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sz="28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 flipH="1">
            <a:off x="0" y="2165427"/>
            <a:ext cx="256778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068066"/>
      </p:ext>
    </p:extLst>
  </p:cSld>
  <p:clrMapOvr>
    <a:masterClrMapping/>
  </p:clrMapOvr>
  <p:transition spd="slow" advTm="100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8 0.28492 L -9.16428E-7 -1.3043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-142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6467 0.1487 L -2.66337E-6 2.22942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-74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7053 -2.67345E-6 L -5.12887E-7 -2.67345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6467 -0.1457 L -2.66337E-6 -1.1008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72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098 -0.28215 L -9.16428E-7 1.16559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14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9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4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400"/>
                            </p:stCondLst>
                            <p:childTnLst>
                              <p:par>
                                <p:cTn id="9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9" grpId="0" animBg="1"/>
      <p:bldP spid="85" grpId="0" animBg="1"/>
      <p:bldP spid="85" grpId="1" animBg="1"/>
      <p:bldP spid="9" grpId="0"/>
      <p:bldP spid="109" grpId="0" animBg="1"/>
      <p:bldP spid="111" grpId="0" animBg="1"/>
      <p:bldP spid="111" grpId="1" animBg="1"/>
      <p:bldP spid="112" grpId="0"/>
      <p:bldP spid="116" grpId="0" animBg="1"/>
      <p:bldP spid="118" grpId="0" animBg="1"/>
      <p:bldP spid="118" grpId="1" animBg="1"/>
      <p:bldP spid="119" grpId="0"/>
      <p:bldP spid="123" grpId="0" animBg="1"/>
      <p:bldP spid="125" grpId="0" animBg="1"/>
      <p:bldP spid="125" grpId="1" animBg="1"/>
      <p:bldP spid="126" grpId="0"/>
      <p:bldP spid="130" grpId="0" animBg="1"/>
      <p:bldP spid="132" grpId="0" animBg="1"/>
      <p:bldP spid="132" grpId="1" animBg="1"/>
      <p:bldP spid="133" grpId="0"/>
      <p:bldP spid="52" grpId="0" animBg="1"/>
      <p:bldP spid="54" grpId="0" animBg="1"/>
      <p:bldP spid="8" grpId="0" animBg="1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8" y="1556793"/>
            <a:ext cx="261925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1556792"/>
            <a:ext cx="266892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97781" y="694449"/>
            <a:ext cx="1478190" cy="52320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800" b="1" dirty="0"/>
              <a:t>Steps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 bwMode="auto">
          <a:xfrm>
            <a:off x="-21974" y="90872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9AF249-A4BC-CC46-BA01-72E2C81FB038}"/>
                  </a:ext>
                </a:extLst>
              </p:cNvPr>
              <p:cNvSpPr/>
              <p:nvPr/>
            </p:nvSpPr>
            <p:spPr>
              <a:xfrm>
                <a:off x="481757" y="1700808"/>
                <a:ext cx="11017224" cy="5027530"/>
              </a:xfrm>
              <a:prstGeom prst="rect">
                <a:avLst/>
              </a:prstGeom>
            </p:spPr>
            <p:txBody>
              <a:bodyPr wrap="square" numCol="2" spcCol="36000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</a:rPr>
                  <a:t>Downloaded 1000+ Nasdaq stock + 2000+ NYSE stock prices from Yahoo! Finance</a:t>
                </a:r>
              </a:p>
              <a:p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</a:rPr>
                  <a:t>Calculated daily return for the stocks and calculated correlation among the returns (SP500 component stocks etc.)</a:t>
                </a:r>
              </a:p>
              <a:p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</a:rPr>
                  <a:t>Transfer the correlation to distance -&gt; </a:t>
                </a:r>
                <a:r>
                  <a:rPr lang="zh-CN" altLang="en-US" sz="2400" dirty="0"/>
                  <a:t> 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zh-CN" sz="2400" dirty="0">
                    <a:solidFill>
                      <a:schemeClr val="accent1"/>
                    </a:solidFill>
                    <a:effectLst/>
                  </a:rPr>
                  <a:t> </a:t>
                </a:r>
                <a:endParaRPr lang="en-US" altLang="zh-CN" sz="2400" dirty="0">
                  <a:solidFill>
                    <a:schemeClr val="accent1"/>
                  </a:solidFill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</a:rPr>
                  <a:t>Clustering based on the distance (for SP500 companies, sectors, industries)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9AF249-A4BC-CC46-BA01-72E2C81FB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7" y="1700808"/>
                <a:ext cx="11017224" cy="5027530"/>
              </a:xfrm>
              <a:prstGeom prst="rect">
                <a:avLst/>
              </a:prstGeom>
              <a:blipFill>
                <a:blip r:embed="rId3"/>
                <a:stretch>
                  <a:fillRect l="-690" t="-756" r="-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A6B1FB2-2BA7-0D48-A662-E90D4325E4D7}"/>
              </a:ext>
            </a:extLst>
          </p:cNvPr>
          <p:cNvSpPr txBox="1"/>
          <p:nvPr/>
        </p:nvSpPr>
        <p:spPr>
          <a:xfrm>
            <a:off x="45900" y="6423139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-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Data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Downloading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3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3947264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8" y="1556793"/>
            <a:ext cx="261925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1556792"/>
            <a:ext cx="266892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5773" y="844557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Downloading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21974" y="90872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9AF249-A4BC-CC46-BA01-72E2C81FB038}"/>
              </a:ext>
            </a:extLst>
          </p:cNvPr>
          <p:cNvSpPr/>
          <p:nvPr/>
        </p:nvSpPr>
        <p:spPr>
          <a:xfrm>
            <a:off x="265734" y="1700808"/>
            <a:ext cx="11669104" cy="415498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Prepared symbol list file (tickers of small, mid, large, mega cap companies)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 (Nasdaq 1358, NYSE 2061)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Use downloading script to get historical price data from Yahoo! Finance (time interval from 2011-03-16 to 2021-03-16)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Use concurrency: </a:t>
            </a:r>
            <a:r>
              <a:rPr lang="en-US" altLang="zh-CN" sz="2000" dirty="0" err="1">
                <a:solidFill>
                  <a:schemeClr val="accent1"/>
                </a:solidFill>
              </a:rPr>
              <a:t>futures.ThreadPoolExecutor</a:t>
            </a:r>
            <a:r>
              <a:rPr lang="en-US" altLang="zh-CN" sz="2000" dirty="0">
                <a:solidFill>
                  <a:schemeClr val="accent1"/>
                </a:solidFill>
              </a:rPr>
              <a:t> with max 4 workers -&gt; slightly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Took around 30 minutes to download the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Alternatively, you can use the shared data set here: </a:t>
            </a:r>
            <a:r>
              <a:rPr lang="en-US" altLang="zh-CN" sz="1600" dirty="0">
                <a:solidFill>
                  <a:schemeClr val="accent1"/>
                </a:solidFill>
              </a:rPr>
              <a:t>https://</a:t>
            </a:r>
            <a:r>
              <a:rPr lang="en-US" altLang="zh-CN" sz="1600" dirty="0" err="1">
                <a:solidFill>
                  <a:schemeClr val="accent1"/>
                </a:solidFill>
              </a:rPr>
              <a:t>drive.google.com</a:t>
            </a:r>
            <a:r>
              <a:rPr lang="en-US" altLang="zh-CN" sz="1600" dirty="0">
                <a:solidFill>
                  <a:schemeClr val="accent1"/>
                </a:solidFill>
              </a:rPr>
              <a:t>/file/d/1Uy0VmrkbKUAskGKAAQo45F8unrphAF14/</a:t>
            </a:r>
            <a:r>
              <a:rPr lang="en-US" altLang="zh-CN" sz="1600" dirty="0" err="1">
                <a:solidFill>
                  <a:schemeClr val="accent1"/>
                </a:solidFill>
              </a:rPr>
              <a:t>view?usp</a:t>
            </a:r>
            <a:r>
              <a:rPr lang="en-US" altLang="zh-CN" sz="1600" dirty="0">
                <a:solidFill>
                  <a:schemeClr val="accent1"/>
                </a:solidFill>
              </a:rPr>
              <a:t>=sharing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5F7618-94C8-4145-ADDD-9AAE8F2D0C68}"/>
              </a:ext>
            </a:extLst>
          </p:cNvPr>
          <p:cNvSpPr txBox="1"/>
          <p:nvPr/>
        </p:nvSpPr>
        <p:spPr>
          <a:xfrm>
            <a:off x="45900" y="6423139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-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Data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Downloading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4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B5BC0AAE-7A9F-1B40-A951-65DBEC04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5" y="551723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2337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8" y="1556793"/>
            <a:ext cx="261925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1556792"/>
            <a:ext cx="266892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5773" y="844557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Downloading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21974" y="908720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9AF249-A4BC-CC46-BA01-72E2C81FB038}"/>
              </a:ext>
            </a:extLst>
          </p:cNvPr>
          <p:cNvSpPr/>
          <p:nvPr/>
        </p:nvSpPr>
        <p:spPr>
          <a:xfrm>
            <a:off x="590479" y="1556792"/>
            <a:ext cx="10980510" cy="4456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numCol="2" spcCol="360000">
            <a:spAutoFit/>
          </a:bodyPr>
          <a:lstStyle/>
          <a:p>
            <a:endParaRPr lang="en-US" altLang="zh-CN" sz="1200" b="1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download_one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os.path.exists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(FILEDIR + '{}.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csv'.format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(symbol)):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#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('already downloaded, skip')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return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('downloading for symbol: {}'.format(symbol))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try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 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downloader.downloader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symbol,start,end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abc.decode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(‘utf-8')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with open(FILEDIR + '{}.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csv'.format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(symbol), "w") as f: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f.writelines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(str(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('downloaded successfully')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except: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logging.error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('got error when trying to download: {}'.format(symbol))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download_many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(symbols: list[str]) -&gt; None: 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with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futures.ThreadPoolExecutor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max_workers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=4) as executor: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res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executor.map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download_one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symbols)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main():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('start downloading process...') 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nasdaq_symbols.csv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nyse_symbols.csv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')</a:t>
            </a: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symbols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download_many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(symbols)</a:t>
            </a:r>
          </a:p>
          <a:p>
            <a:b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altLang="zh-CN" sz="1200" kern="0" dirty="0">
              <a:solidFill>
                <a:srgbClr val="000000"/>
              </a:solidFill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('finished downloading process!')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90FEE-A746-EB40-A53A-900C7D7F72C5}"/>
              </a:ext>
            </a:extLst>
          </p:cNvPr>
          <p:cNvSpPr txBox="1"/>
          <p:nvPr/>
        </p:nvSpPr>
        <p:spPr>
          <a:xfrm>
            <a:off x="45900" y="6423139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-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Data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Downloading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5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34140B0-8D26-6C40-99A2-801B7F59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25" y="551723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746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4838" y="1556793"/>
            <a:ext cx="261925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59" y="1556792"/>
            <a:ext cx="266892" cy="4752528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90479" y="663133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Downloading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-40938" y="74205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9AF249-A4BC-CC46-BA01-72E2C81FB038}"/>
              </a:ext>
            </a:extLst>
          </p:cNvPr>
          <p:cNvSpPr/>
          <p:nvPr/>
        </p:nvSpPr>
        <p:spPr>
          <a:xfrm>
            <a:off x="590479" y="1556792"/>
            <a:ext cx="11052518" cy="48245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numCol="2" spcCol="360000">
            <a:spAutoFit/>
          </a:bodyPr>
          <a:lstStyle/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requests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re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json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time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time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(symbol, initial, final):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start = 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mktime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strptime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(initial), 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'%Y-%m-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))) 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end = 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mktime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strptime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(final), 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'%Y-%m-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symbol,start,end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decode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'utf-8'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with 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'{}.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csv'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(symbol), 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"w"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f: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writelines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downloader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(symbol, start, end):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ses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requests.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resp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ses.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'https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://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finance.yahoo.com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/quote/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{symbol}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/history?period1=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{start}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&amp;period2=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{end}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&amp;interval=1d&amp;filter=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history&amp;frequency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=1d'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resp.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raise_for_status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data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resp.content.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decode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'utf-8'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crumb_m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search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(r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'"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CrumbStore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":\{"crumb":("[^"]+")\}'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data)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assert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crumb_m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crumb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json.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loads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crumb_m.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0" dirty="0">
                <a:solidFill>
                  <a:srgbClr val="B07E05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csvresp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ses.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'https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://query1.finance.yahoo.com/v7/finance/download/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{symbol}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?period1=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{start}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&amp;period2=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{end}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&amp;interval=1d&amp;events=</a:t>
            </a:r>
            <a:r>
              <a:rPr lang="en-US" altLang="zh-CN" sz="12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history&amp;crumb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{crumb}</a:t>
            </a:r>
            <a:r>
              <a:rPr lang="en-US" altLang="zh-CN" sz="12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csvresp.</a:t>
            </a:r>
            <a:r>
              <a:rPr lang="en-US" altLang="zh-CN" sz="12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raise_for_status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12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csvresp.content</a:t>
            </a:r>
            <a:endParaRPr lang="zh-CN" altLang="zh-CN" sz="1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B6F61-3E48-724B-88DB-BC309BED5AD8}"/>
              </a:ext>
            </a:extLst>
          </p:cNvPr>
          <p:cNvSpPr/>
          <p:nvPr/>
        </p:nvSpPr>
        <p:spPr>
          <a:xfrm>
            <a:off x="521598" y="1300696"/>
            <a:ext cx="66319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Code: downloader.py （</a:t>
            </a:r>
            <a:r>
              <a:rPr lang="en-SG" altLang="zh-CN" sz="1100" dirty="0"/>
              <a:t>https://</a:t>
            </a:r>
            <a:r>
              <a:rPr lang="en-SG" altLang="zh-CN" sz="1100" dirty="0" err="1"/>
              <a:t>stackoverflow.com</a:t>
            </a:r>
            <a:r>
              <a:rPr lang="en-SG" altLang="zh-CN" sz="1100" dirty="0"/>
              <a:t>/questions/44030983/yahoo-finance-</a:t>
            </a:r>
            <a:r>
              <a:rPr lang="en-SG" altLang="zh-CN" sz="1100" dirty="0" err="1"/>
              <a:t>url</a:t>
            </a:r>
            <a:r>
              <a:rPr lang="en-SG" altLang="zh-CN" sz="1100" dirty="0"/>
              <a:t>-not-working</a:t>
            </a:r>
            <a:r>
              <a:rPr lang="zh-CN" altLang="en-US" sz="1100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1AB4B5-066E-5C45-BE1E-123915C1638D}"/>
              </a:ext>
            </a:extLst>
          </p:cNvPr>
          <p:cNvSpPr txBox="1"/>
          <p:nvPr/>
        </p:nvSpPr>
        <p:spPr>
          <a:xfrm>
            <a:off x="45900" y="6423139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-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Data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Downloading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6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2487A958-8B19-D647-8142-896321482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933" y="5877520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9362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90478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Downloading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9AF249-A4BC-CC46-BA01-72E2C81FB038}"/>
              </a:ext>
            </a:extLst>
          </p:cNvPr>
          <p:cNvSpPr/>
          <p:nvPr/>
        </p:nvSpPr>
        <p:spPr>
          <a:xfrm>
            <a:off x="426201" y="1098546"/>
            <a:ext cx="11344359" cy="5493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numCol="2" spcCol="360000">
            <a:spAutoFit/>
          </a:bodyPr>
          <a:lstStyle/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time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logging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downloader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argparse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concurrent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import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futures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FILEDIR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os.path.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join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downloaded_data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'data'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initial =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'2011-3-16'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final =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'2021-3-16'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formatter =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%(</a:t>
            </a:r>
            <a:r>
              <a:rPr lang="en-US" altLang="zh-CN" sz="900" kern="0" dirty="0" err="1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asctime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%(name)s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%(</a:t>
            </a:r>
            <a:r>
              <a:rPr lang="en-US" altLang="zh-CN" sz="900" kern="0" dirty="0" err="1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levelname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%(message)s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basicConfig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(filename=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auto_download.log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filemode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'w'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level=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format=formatter)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parser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argparse.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ArgumentParser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parser.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add_argument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"-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"--initial"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help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"initial date in %Y-%m-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parser.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add_argument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"-f"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"--final"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help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"final date in %Y-%m-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parser.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parse_args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args.initial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initial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args.initial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args.final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final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args.final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'date range: from {} to {}'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9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(initial, final))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start =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mktime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strptime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(initial),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'%Y-%m-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)))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end =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mktime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time.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strptime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(final),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'%Y-%m-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%d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 not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os.path.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exists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(FILEDIR):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makedirs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(FILEDIR)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symfile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[]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with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symfile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'r'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f: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content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readlines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s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content: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syms.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append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strip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syms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download_one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os.path.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exists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(FILEDIR +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'{}.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csv'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(symbol)):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i="1" kern="0" dirty="0">
                <a:solidFill>
                  <a:srgbClr val="838183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altLang="zh-CN" sz="900" i="1" kern="0" dirty="0" err="1">
                <a:solidFill>
                  <a:srgbClr val="838183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logging.info</a:t>
            </a:r>
            <a:r>
              <a:rPr lang="en-US" altLang="zh-CN" sz="900" i="1" kern="0" dirty="0">
                <a:solidFill>
                  <a:srgbClr val="838183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('already downloaded, skip')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return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'downloading for symbol: {}'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9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try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downloader.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downloader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symbol,start,end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decode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'utf-8'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with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(FILEDIR +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'{}.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csv'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(symbol),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"w"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f: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writelines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'downloaded successfully'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except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error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'got error when trying to download: {}'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9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format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(symbol))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download_many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(symbols: 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list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900" kern="0" dirty="0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]) -&gt;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with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futures.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ThreadPoolExecutor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max_workers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900" kern="0" dirty="0">
                <a:solidFill>
                  <a:srgbClr val="B07E05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executor: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res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executor.</a:t>
            </a:r>
            <a:r>
              <a:rPr lang="en-US" altLang="zh-CN" sz="900" kern="0" dirty="0" err="1">
                <a:solidFill>
                  <a:srgbClr val="0A57AE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download_one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, symbols)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'start downloading process...'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nasdaq_symbols.csv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read_symbols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 err="1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nyse_symbols.csv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symbols =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nasdaq_symbols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nyse_symbols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download_many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(symbols)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 err="1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logging.</a:t>
            </a:r>
            <a:r>
              <a:rPr lang="en-US" altLang="zh-CN" sz="900" kern="0" dirty="0" err="1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info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'finished downloading process!'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900" b="1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__name__ == </a:t>
            </a:r>
            <a:r>
              <a:rPr lang="en-US" altLang="zh-CN" sz="900" kern="0" dirty="0">
                <a:solidFill>
                  <a:srgbClr val="BF0304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'__main__'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900" kern="0" dirty="0">
                <a:solidFill>
                  <a:srgbClr val="01018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900" kern="0" dirty="0">
                <a:solidFill>
                  <a:srgbClr val="000000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9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B6F61-3E48-724B-88DB-BC309BED5AD8}"/>
              </a:ext>
            </a:extLst>
          </p:cNvPr>
          <p:cNvSpPr/>
          <p:nvPr/>
        </p:nvSpPr>
        <p:spPr>
          <a:xfrm>
            <a:off x="425042" y="836936"/>
            <a:ext cx="17459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Code: </a:t>
            </a:r>
            <a:r>
              <a:rPr lang="en-US" altLang="zh-CN" sz="1100" dirty="0"/>
              <a:t>auto_</a:t>
            </a:r>
            <a:r>
              <a:rPr lang="zh-CN" altLang="en-US" sz="1100" dirty="0"/>
              <a:t>download.py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C2B0BB-2423-7E49-BDF9-307423A15FE6}"/>
              </a:ext>
            </a:extLst>
          </p:cNvPr>
          <p:cNvSpPr txBox="1"/>
          <p:nvPr/>
        </p:nvSpPr>
        <p:spPr>
          <a:xfrm>
            <a:off x="44739" y="6557354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-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Data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Downloading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7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A8B1B6A5-4387-6449-9DFB-6EFBA6BC8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005" y="6093544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6095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3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90478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S&amp;P500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Correlation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CD29E-53FA-D64A-AED0-1926BFD1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07" y="349675"/>
            <a:ext cx="6858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A02B7E-554A-B240-8976-C1330F0A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317" y="318355"/>
            <a:ext cx="6868454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02098E-3D71-9744-AB6F-936A94CB39CA}"/>
              </a:ext>
            </a:extLst>
          </p:cNvPr>
          <p:cNvSpPr txBox="1"/>
          <p:nvPr/>
        </p:nvSpPr>
        <p:spPr>
          <a:xfrm>
            <a:off x="3630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8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1A796CE7-FC44-A143-8175-14BC71137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917" y="6381452"/>
            <a:ext cx="508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23803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33677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-1160" y="908720"/>
            <a:ext cx="263085" cy="5688632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90478" y="265642"/>
            <a:ext cx="5112568" cy="461653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altLang="zh-CN" sz="2400" b="1" dirty="0"/>
              <a:t>S&amp;P500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Correlation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Clustering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329805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1700"/>
          </a:p>
        </p:txBody>
      </p:sp>
      <p:pic>
        <p:nvPicPr>
          <p:cNvPr id="2" name="SP500" descr="SP500">
            <a:hlinkClick r:id="" action="ppaction://media"/>
            <a:extLst>
              <a:ext uri="{FF2B5EF4-FFF2-40B4-BE49-F238E27FC236}">
                <a16:creationId xmlns:a16="http://schemas.microsoft.com/office/drawing/2014/main" id="{A2DCFF16-6C23-164C-8FF2-F6BB2C576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0800" y="836712"/>
            <a:ext cx="5834045" cy="58340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CF6FA0-8264-6748-8323-670D2229E8EB}"/>
              </a:ext>
            </a:extLst>
          </p:cNvPr>
          <p:cNvSpPr txBox="1"/>
          <p:nvPr/>
        </p:nvSpPr>
        <p:spPr>
          <a:xfrm>
            <a:off x="36302" y="6565940"/>
            <a:ext cx="118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Analysis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–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Stock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Correlation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Clustering</a:t>
            </a:r>
            <a:r>
              <a:rPr kumimoji="1" lang="zh-CN" altLang="en-US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200" dirty="0">
                <a:solidFill>
                  <a:schemeClr val="accent1"/>
                </a:solidFill>
                <a:latin typeface="+mj-lt"/>
                <a:ea typeface="KaiTi" panose="02010609060101010101" pitchFamily="49" charset="-122"/>
              </a:rPr>
              <a:t>9</a:t>
            </a:r>
            <a:endParaRPr kumimoji="1" lang="zh-CN" altLang="en-US" sz="1200" dirty="0">
              <a:solidFill>
                <a:schemeClr val="accent1"/>
              </a:solidFill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A2AADE3F-C846-4340-9567-DE28C9E3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917" y="6381328"/>
            <a:ext cx="508000" cy="43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A1468-AF38-294E-830F-85D30B1493E7}"/>
              </a:ext>
            </a:extLst>
          </p:cNvPr>
          <p:cNvSpPr txBox="1"/>
          <p:nvPr/>
        </p:nvSpPr>
        <p:spPr>
          <a:xfrm>
            <a:off x="662486" y="965046"/>
            <a:ext cx="34916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Time Window = 1y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Period from 2011 Mar to 2021 Mar, calculate 1y correlation every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Correlations among stock returns are lower during normal periods, but becomes high during financial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Future work: we can rolling with other time windows such as 3m, 6m, 9m, 1y, 1.25y, 1.5y, 2y, etc., and check the result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514541"/>
      </p:ext>
    </p:extLst>
  </p:cSld>
  <p:clrMapOvr>
    <a:masterClrMapping/>
  </p:clrMapOvr>
  <p:transition spd="slow" advTm="81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2_默认设计模板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9070</TotalTime>
  <Pages>0</Pages>
  <Words>2167</Words>
  <Characters>0</Characters>
  <Application>Microsoft Macintosh PowerPoint</Application>
  <DocSecurity>0</DocSecurity>
  <PresentationFormat>Custom</PresentationFormat>
  <Lines>0</Lines>
  <Paragraphs>295</Paragraphs>
  <Slides>19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DengXian</vt:lpstr>
      <vt:lpstr>DengXian</vt:lpstr>
      <vt:lpstr>等线 Light</vt:lpstr>
      <vt:lpstr>仿宋_GB2312</vt:lpstr>
      <vt:lpstr>KaiTi</vt:lpstr>
      <vt:lpstr>微软雅黑</vt:lpstr>
      <vt:lpstr>MS Gothic</vt:lpstr>
      <vt:lpstr>宋体</vt:lpstr>
      <vt:lpstr>Arial</vt:lpstr>
      <vt:lpstr>Calibri</vt:lpstr>
      <vt:lpstr>Cambria Math</vt:lpstr>
      <vt:lpstr>Courier New</vt:lpstr>
      <vt:lpstr>Helvetica</vt:lpstr>
      <vt:lpstr>Helvetica Neue</vt:lpstr>
      <vt:lpstr>Times New Roman</vt:lpstr>
      <vt:lpstr>2_默认设计模板</vt:lpstr>
      <vt:lpstr>自定义设计方案</vt:lpstr>
      <vt:lpstr>Clustering Analysis US Stock Return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Qingwei Sun</cp:lastModifiedBy>
  <cp:revision>774</cp:revision>
  <dcterms:created xsi:type="dcterms:W3CDTF">2013-01-25T01:44:32Z</dcterms:created>
  <dcterms:modified xsi:type="dcterms:W3CDTF">2021-04-03T08:54:55Z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